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Inter Medium" charset="1" panose="02000503000000020004"/>
      <p:regular r:id="rId21"/>
    </p:embeddedFont>
    <p:embeddedFont>
      <p:font typeface="Inter" charset="1" panose="020B0502030000000004"/>
      <p:regular r:id="rId22"/>
    </p:embeddedFont>
    <p:embeddedFont>
      <p:font typeface="Inter Bold" charset="1" panose="020B0802030000000004"/>
      <p:regular r:id="rId23"/>
    </p:embeddedFont>
    <p:embeddedFont>
      <p:font typeface="Inter Bold Italics" charset="1" panose="020B0802030000000004"/>
      <p:regular r:id="rId24"/>
    </p:embeddedFont>
    <p:embeddedFont>
      <p:font typeface="Inter Italics" charset="1" panose="020B0502030000000004"/>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1.png" Type="http://schemas.openxmlformats.org/officeDocument/2006/relationships/image"/><Relationship Id="rId11" Target="../media/image62.svg" Type="http://schemas.openxmlformats.org/officeDocument/2006/relationships/image"/><Relationship Id="rId2" Target="../media/image53.png" Type="http://schemas.openxmlformats.org/officeDocument/2006/relationships/image"/><Relationship Id="rId3" Target="../media/image54.svg" Type="http://schemas.openxmlformats.org/officeDocument/2006/relationships/image"/><Relationship Id="rId4" Target="../media/image55.png" Type="http://schemas.openxmlformats.org/officeDocument/2006/relationships/image"/><Relationship Id="rId5" Target="../media/image56.svg" Type="http://schemas.openxmlformats.org/officeDocument/2006/relationships/image"/><Relationship Id="rId6" Target="../media/image57.png" Type="http://schemas.openxmlformats.org/officeDocument/2006/relationships/image"/><Relationship Id="rId7" Target="../media/image58.svg" Type="http://schemas.openxmlformats.org/officeDocument/2006/relationships/image"/><Relationship Id="rId8" Target="../media/image59.png" Type="http://schemas.openxmlformats.org/officeDocument/2006/relationships/image"/><Relationship Id="rId9" Target="../media/image60.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3.png" Type="http://schemas.openxmlformats.org/officeDocument/2006/relationships/image"/><Relationship Id="rId3" Target="../media/image54.svg" Type="http://schemas.openxmlformats.org/officeDocument/2006/relationships/image"/><Relationship Id="rId4" Target="../media/image63.png" Type="http://schemas.openxmlformats.org/officeDocument/2006/relationships/image"/><Relationship Id="rId5" Target="../media/image64.svg" Type="http://schemas.openxmlformats.org/officeDocument/2006/relationships/image"/><Relationship Id="rId6" Target="https://vdhm.lakshyaa.co.in" TargetMode="External" Type="http://schemas.openxmlformats.org/officeDocument/2006/relationships/hyperlink"/></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5.png" Type="http://schemas.openxmlformats.org/officeDocument/2006/relationships/image"/><Relationship Id="rId3" Target="../media/image66.svg" Type="http://schemas.openxmlformats.org/officeDocument/2006/relationships/image"/><Relationship Id="rId4" Target="../media/image67.png" Type="http://schemas.openxmlformats.org/officeDocument/2006/relationships/image"/><Relationship Id="rId5" Target="../media/image68.svg" Type="http://schemas.openxmlformats.org/officeDocument/2006/relationships/image"/><Relationship Id="rId6" Target="../media/image69.png" Type="http://schemas.openxmlformats.org/officeDocument/2006/relationships/image"/><Relationship Id="rId7" Target="../media/image70.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1.png" Type="http://schemas.openxmlformats.org/officeDocument/2006/relationships/image"/><Relationship Id="rId3" Target="../media/image72.svg" Type="http://schemas.openxmlformats.org/officeDocument/2006/relationships/image"/><Relationship Id="rId4" Target="../media/image73.png" Type="http://schemas.openxmlformats.org/officeDocument/2006/relationships/image"/><Relationship Id="rId5" Target="../media/image74.svg" Type="http://schemas.openxmlformats.org/officeDocument/2006/relationships/image"/><Relationship Id="rId6" Target="../media/image75.png" Type="http://schemas.openxmlformats.org/officeDocument/2006/relationships/image"/><Relationship Id="rId7" Target="../media/image76.svg" Type="http://schemas.openxmlformats.org/officeDocument/2006/relationships/image"/><Relationship Id="rId8" Target="../media/image77.png" Type="http://schemas.openxmlformats.org/officeDocument/2006/relationships/image"/><Relationship Id="rId9" Target="../media/image78.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7.png" Type="http://schemas.openxmlformats.org/officeDocument/2006/relationships/image"/><Relationship Id="rId11" Target="../media/image88.svg" Type="http://schemas.openxmlformats.org/officeDocument/2006/relationships/image"/><Relationship Id="rId2" Target="../media/image79.png" Type="http://schemas.openxmlformats.org/officeDocument/2006/relationships/image"/><Relationship Id="rId3" Target="../media/image80.svg" Type="http://schemas.openxmlformats.org/officeDocument/2006/relationships/image"/><Relationship Id="rId4" Target="../media/image81.png" Type="http://schemas.openxmlformats.org/officeDocument/2006/relationships/image"/><Relationship Id="rId5" Target="../media/image82.svg" Type="http://schemas.openxmlformats.org/officeDocument/2006/relationships/image"/><Relationship Id="rId6" Target="../media/image83.png" Type="http://schemas.openxmlformats.org/officeDocument/2006/relationships/image"/><Relationship Id="rId7" Target="../media/image84.svg" Type="http://schemas.openxmlformats.org/officeDocument/2006/relationships/image"/><Relationship Id="rId8" Target="../media/image85.png" Type="http://schemas.openxmlformats.org/officeDocument/2006/relationships/image"/><Relationship Id="rId9" Target="../media/image8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png" Type="http://schemas.openxmlformats.org/officeDocument/2006/relationships/image"/><Relationship Id="rId11" Target="../media/image20.svg" Type="http://schemas.openxmlformats.org/officeDocument/2006/relationships/image"/><Relationship Id="rId12" Target="../media/image21.png" Type="http://schemas.openxmlformats.org/officeDocument/2006/relationships/image"/><Relationship Id="rId13" Target="../media/image22.svg" Type="http://schemas.openxmlformats.org/officeDocument/2006/relationships/image"/><Relationship Id="rId14" Target="../media/image23.png" Type="http://schemas.openxmlformats.org/officeDocument/2006/relationships/image"/><Relationship Id="rId15" Target="../media/image24.sv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29.png" Type="http://schemas.openxmlformats.org/officeDocument/2006/relationships/image"/><Relationship Id="rId7" Target="../media/image30.svg" Type="http://schemas.openxmlformats.org/officeDocument/2006/relationships/image"/><Relationship Id="rId8" Target="../media/image31.png" Type="http://schemas.openxmlformats.org/officeDocument/2006/relationships/image"/><Relationship Id="rId9" Target="../media/image3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4.svg" Type="http://schemas.openxmlformats.org/officeDocument/2006/relationships/image"/><Relationship Id="rId4" Target="../media/image35.png" Type="http://schemas.openxmlformats.org/officeDocument/2006/relationships/image"/><Relationship Id="rId5" Target="../media/image36.svg" Type="http://schemas.openxmlformats.org/officeDocument/2006/relationships/image"/><Relationship Id="rId6" Target="../media/image37.png" Type="http://schemas.openxmlformats.org/officeDocument/2006/relationships/image"/><Relationship Id="rId7" Target="../media/image3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4.svg" Type="http://schemas.openxmlformats.org/officeDocument/2006/relationships/image"/><Relationship Id="rId4" Target="../media/image35.png" Type="http://schemas.openxmlformats.org/officeDocument/2006/relationships/image"/><Relationship Id="rId5" Target="../media/image36.svg" Type="http://schemas.openxmlformats.org/officeDocument/2006/relationships/image"/><Relationship Id="rId6" Target="../media/image37.png" Type="http://schemas.openxmlformats.org/officeDocument/2006/relationships/image"/><Relationship Id="rId7" Target="../media/image38.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https://vdhm.lakshyaa.co.in" TargetMode="External" Type="http://schemas.openxmlformats.org/officeDocument/2006/relationships/hyperlink"/><Relationship Id="rId11" Target="https://vdhm.lakshyaa.co.in" TargetMode="External" Type="http://schemas.openxmlformats.org/officeDocument/2006/relationships/hyperlink"/><Relationship Id="rId12" Target="../media/image47.png" Type="http://schemas.openxmlformats.org/officeDocument/2006/relationships/image"/><Relationship Id="rId13" Target="../media/image48.svg" Type="http://schemas.openxmlformats.org/officeDocument/2006/relationships/image"/><Relationship Id="rId14" Target="../media/image49.png" Type="http://schemas.openxmlformats.org/officeDocument/2006/relationships/image"/><Relationship Id="rId15" Target="../media/image50.svg" Type="http://schemas.openxmlformats.org/officeDocument/2006/relationships/image"/><Relationship Id="rId2" Target="../media/image39.png" Type="http://schemas.openxmlformats.org/officeDocument/2006/relationships/image"/><Relationship Id="rId3" Target="../media/image40.svg" Type="http://schemas.openxmlformats.org/officeDocument/2006/relationships/image"/><Relationship Id="rId4" Target="../media/image41.png" Type="http://schemas.openxmlformats.org/officeDocument/2006/relationships/image"/><Relationship Id="rId5" Target="../media/image42.svg" Type="http://schemas.openxmlformats.org/officeDocument/2006/relationships/image"/><Relationship Id="rId6" Target="../media/image43.png" Type="http://schemas.openxmlformats.org/officeDocument/2006/relationships/image"/><Relationship Id="rId7" Target="../media/image44.svg" Type="http://schemas.openxmlformats.org/officeDocument/2006/relationships/image"/><Relationship Id="rId8" Target="../media/image45.png" Type="http://schemas.openxmlformats.org/officeDocument/2006/relationships/image"/><Relationship Id="rId9" Target="../media/image46.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0.svg" Type="http://schemas.openxmlformats.org/officeDocument/2006/relationships/image"/><Relationship Id="rId4" Target="../media/image51.png" Type="http://schemas.openxmlformats.org/officeDocument/2006/relationships/image"/><Relationship Id="rId5" Target="../media/image5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690089" y="6637944"/>
            <a:ext cx="5584102" cy="4655745"/>
          </a:xfrm>
          <a:custGeom>
            <a:avLst/>
            <a:gdLst/>
            <a:ahLst/>
            <a:cxnLst/>
            <a:rect r="r" b="b" t="t" l="l"/>
            <a:pathLst>
              <a:path h="4655745" w="5584102">
                <a:moveTo>
                  <a:pt x="0" y="0"/>
                </a:moveTo>
                <a:lnTo>
                  <a:pt x="5584102" y="0"/>
                </a:lnTo>
                <a:lnTo>
                  <a:pt x="5584102" y="4655745"/>
                </a:lnTo>
                <a:lnTo>
                  <a:pt x="0" y="46557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2324037" y="2446977"/>
            <a:ext cx="4935263" cy="6669433"/>
            <a:chOff x="0" y="0"/>
            <a:chExt cx="764601" cy="1033270"/>
          </a:xfrm>
        </p:grpSpPr>
        <p:sp>
          <p:nvSpPr>
            <p:cNvPr name="Freeform 4" id="4"/>
            <p:cNvSpPr/>
            <p:nvPr/>
          </p:nvSpPr>
          <p:spPr>
            <a:xfrm flipH="false" flipV="false" rot="0">
              <a:off x="0" y="0"/>
              <a:ext cx="764601" cy="1033270"/>
            </a:xfrm>
            <a:custGeom>
              <a:avLst/>
              <a:gdLst/>
              <a:ahLst/>
              <a:cxnLst/>
              <a:rect r="r" b="b" t="t" l="l"/>
              <a:pathLst>
                <a:path h="1033270" w="764601">
                  <a:moveTo>
                    <a:pt x="75297" y="0"/>
                  </a:moveTo>
                  <a:lnTo>
                    <a:pt x="689304" y="0"/>
                  </a:lnTo>
                  <a:cubicBezTo>
                    <a:pt x="730890" y="0"/>
                    <a:pt x="764601" y="33712"/>
                    <a:pt x="764601" y="75297"/>
                  </a:cubicBezTo>
                  <a:lnTo>
                    <a:pt x="764601" y="957972"/>
                  </a:lnTo>
                  <a:cubicBezTo>
                    <a:pt x="764601" y="999558"/>
                    <a:pt x="730890" y="1033270"/>
                    <a:pt x="689304" y="1033270"/>
                  </a:cubicBezTo>
                  <a:lnTo>
                    <a:pt x="75297" y="1033270"/>
                  </a:lnTo>
                  <a:cubicBezTo>
                    <a:pt x="33712" y="1033270"/>
                    <a:pt x="0" y="999558"/>
                    <a:pt x="0" y="957972"/>
                  </a:cubicBezTo>
                  <a:lnTo>
                    <a:pt x="0" y="75297"/>
                  </a:lnTo>
                  <a:cubicBezTo>
                    <a:pt x="0" y="33712"/>
                    <a:pt x="33712" y="0"/>
                    <a:pt x="75297" y="0"/>
                  </a:cubicBezTo>
                  <a:close/>
                </a:path>
              </a:pathLst>
            </a:custGeom>
            <a:solidFill>
              <a:srgbClr val="000000">
                <a:alpha val="0"/>
              </a:srgbClr>
            </a:solidFill>
            <a:ln w="12700">
              <a:solidFill>
                <a:srgbClr val="000000"/>
              </a:solidFill>
            </a:ln>
          </p:spPr>
        </p:sp>
      </p:grpSp>
      <p:sp>
        <p:nvSpPr>
          <p:cNvPr name="Freeform 5" id="5"/>
          <p:cNvSpPr/>
          <p:nvPr/>
        </p:nvSpPr>
        <p:spPr>
          <a:xfrm flipH="false" flipV="false" rot="5400000">
            <a:off x="7855730" y="1333828"/>
            <a:ext cx="340983" cy="452381"/>
          </a:xfrm>
          <a:custGeom>
            <a:avLst/>
            <a:gdLst/>
            <a:ahLst/>
            <a:cxnLst/>
            <a:rect r="r" b="b" t="t" l="l"/>
            <a:pathLst>
              <a:path h="452381" w="340983">
                <a:moveTo>
                  <a:pt x="0" y="0"/>
                </a:moveTo>
                <a:lnTo>
                  <a:pt x="340983" y="0"/>
                </a:lnTo>
                <a:lnTo>
                  <a:pt x="340983" y="452381"/>
                </a:lnTo>
                <a:lnTo>
                  <a:pt x="0" y="4523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5400000">
            <a:off x="1691124" y="8588594"/>
            <a:ext cx="606910" cy="790762"/>
          </a:xfrm>
          <a:custGeom>
            <a:avLst/>
            <a:gdLst/>
            <a:ahLst/>
            <a:cxnLst/>
            <a:rect r="r" b="b" t="t" l="l"/>
            <a:pathLst>
              <a:path h="790762" w="606910">
                <a:moveTo>
                  <a:pt x="0" y="0"/>
                </a:moveTo>
                <a:lnTo>
                  <a:pt x="606910" y="0"/>
                </a:lnTo>
                <a:lnTo>
                  <a:pt x="606910" y="790762"/>
                </a:lnTo>
                <a:lnTo>
                  <a:pt x="0" y="79076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1367225" y="3409969"/>
            <a:ext cx="6996282" cy="2371725"/>
          </a:xfrm>
          <a:prstGeom prst="rect">
            <a:avLst/>
          </a:prstGeom>
        </p:spPr>
        <p:txBody>
          <a:bodyPr anchor="t" rtlCol="false" tIns="0" lIns="0" bIns="0" rIns="0">
            <a:spAutoFit/>
          </a:bodyPr>
          <a:lstStyle/>
          <a:p>
            <a:pPr algn="l">
              <a:lnSpc>
                <a:spcPts val="9359"/>
              </a:lnSpc>
            </a:pPr>
            <a:r>
              <a:rPr lang="en-US" sz="7799" spc="-467" b="true">
                <a:solidFill>
                  <a:srgbClr val="2B2B2B"/>
                </a:solidFill>
                <a:latin typeface="Inter Medium"/>
                <a:ea typeface="Inter Medium"/>
                <a:cs typeface="Inter Medium"/>
                <a:sym typeface="Inter Medium"/>
              </a:rPr>
              <a:t>Organisation’s Name</a:t>
            </a:r>
          </a:p>
        </p:txBody>
      </p:sp>
      <p:sp>
        <p:nvSpPr>
          <p:cNvPr name="TextBox 8" id="8"/>
          <p:cNvSpPr txBox="true"/>
          <p:nvPr/>
        </p:nvSpPr>
        <p:spPr>
          <a:xfrm rot="0">
            <a:off x="1367225" y="6005266"/>
            <a:ext cx="6901032" cy="398139"/>
          </a:xfrm>
          <a:prstGeom prst="rect">
            <a:avLst/>
          </a:prstGeom>
        </p:spPr>
        <p:txBody>
          <a:bodyPr anchor="t" rtlCol="false" tIns="0" lIns="0" bIns="0" rIns="0">
            <a:spAutoFit/>
          </a:bodyPr>
          <a:lstStyle/>
          <a:p>
            <a:pPr algn="l">
              <a:lnSpc>
                <a:spcPts val="3360"/>
              </a:lnSpc>
            </a:pPr>
            <a:r>
              <a:rPr lang="en-US" sz="2100">
                <a:solidFill>
                  <a:srgbClr val="444444"/>
                </a:solidFill>
                <a:latin typeface="Inter"/>
                <a:ea typeface="Inter"/>
                <a:cs typeface="Inter"/>
                <a:sym typeface="Inter"/>
              </a:rPr>
              <a:t>About your organisation in a few sentences</a:t>
            </a:r>
          </a:p>
        </p:txBody>
      </p:sp>
      <p:grpSp>
        <p:nvGrpSpPr>
          <p:cNvPr name="Group 9" id="9"/>
          <p:cNvGrpSpPr/>
          <p:nvPr/>
        </p:nvGrpSpPr>
        <p:grpSpPr>
          <a:xfrm rot="0">
            <a:off x="9144000" y="3391048"/>
            <a:ext cx="2871815" cy="4781292"/>
            <a:chOff x="0" y="0"/>
            <a:chExt cx="3829087" cy="6375056"/>
          </a:xfrm>
        </p:grpSpPr>
        <p:grpSp>
          <p:nvGrpSpPr>
            <p:cNvPr name="Group 10" id="10"/>
            <p:cNvGrpSpPr/>
            <p:nvPr/>
          </p:nvGrpSpPr>
          <p:grpSpPr>
            <a:xfrm rot="0">
              <a:off x="0" y="0"/>
              <a:ext cx="3829087" cy="6375056"/>
              <a:chOff x="0" y="0"/>
              <a:chExt cx="756363" cy="1259270"/>
            </a:xfrm>
          </p:grpSpPr>
          <p:sp>
            <p:nvSpPr>
              <p:cNvPr name="Freeform 11" id="11"/>
              <p:cNvSpPr/>
              <p:nvPr/>
            </p:nvSpPr>
            <p:spPr>
              <a:xfrm flipH="false" flipV="false" rot="0">
                <a:off x="0" y="0"/>
                <a:ext cx="756363" cy="1259270"/>
              </a:xfrm>
              <a:custGeom>
                <a:avLst/>
                <a:gdLst/>
                <a:ahLst/>
                <a:cxnLst/>
                <a:rect r="r" b="b" t="t" l="l"/>
                <a:pathLst>
                  <a:path h="1259270" w="756363">
                    <a:moveTo>
                      <a:pt x="129400" y="0"/>
                    </a:moveTo>
                    <a:lnTo>
                      <a:pt x="626963" y="0"/>
                    </a:lnTo>
                    <a:cubicBezTo>
                      <a:pt x="661282" y="0"/>
                      <a:pt x="694195" y="13633"/>
                      <a:pt x="718463" y="37900"/>
                    </a:cubicBezTo>
                    <a:cubicBezTo>
                      <a:pt x="742730" y="62167"/>
                      <a:pt x="756363" y="95081"/>
                      <a:pt x="756363" y="129400"/>
                    </a:cubicBezTo>
                    <a:lnTo>
                      <a:pt x="756363" y="1129871"/>
                    </a:lnTo>
                    <a:cubicBezTo>
                      <a:pt x="756363" y="1164190"/>
                      <a:pt x="742730" y="1197103"/>
                      <a:pt x="718463" y="1221370"/>
                    </a:cubicBezTo>
                    <a:cubicBezTo>
                      <a:pt x="694195" y="1245637"/>
                      <a:pt x="661282" y="1259270"/>
                      <a:pt x="626963" y="1259270"/>
                    </a:cubicBezTo>
                    <a:lnTo>
                      <a:pt x="129400" y="1259270"/>
                    </a:lnTo>
                    <a:cubicBezTo>
                      <a:pt x="95081" y="1259270"/>
                      <a:pt x="62167" y="1245637"/>
                      <a:pt x="37900" y="1221370"/>
                    </a:cubicBezTo>
                    <a:cubicBezTo>
                      <a:pt x="13633" y="1197103"/>
                      <a:pt x="0" y="1164190"/>
                      <a:pt x="0" y="1129871"/>
                    </a:cubicBezTo>
                    <a:lnTo>
                      <a:pt x="0" y="129400"/>
                    </a:lnTo>
                    <a:cubicBezTo>
                      <a:pt x="0" y="95081"/>
                      <a:pt x="13633" y="62167"/>
                      <a:pt x="37900" y="37900"/>
                    </a:cubicBezTo>
                    <a:cubicBezTo>
                      <a:pt x="62167" y="13633"/>
                      <a:pt x="95081" y="0"/>
                      <a:pt x="129400" y="0"/>
                    </a:cubicBezTo>
                    <a:close/>
                  </a:path>
                </a:pathLst>
              </a:custGeom>
              <a:solidFill>
                <a:srgbClr val="EFF0F2"/>
              </a:solidFill>
            </p:spPr>
          </p:sp>
          <p:sp>
            <p:nvSpPr>
              <p:cNvPr name="TextBox 12" id="12"/>
              <p:cNvSpPr txBox="true"/>
              <p:nvPr/>
            </p:nvSpPr>
            <p:spPr>
              <a:xfrm>
                <a:off x="0" y="-85725"/>
                <a:ext cx="756363" cy="1344995"/>
              </a:xfrm>
              <a:prstGeom prst="rect">
                <a:avLst/>
              </a:prstGeom>
            </p:spPr>
            <p:txBody>
              <a:bodyPr anchor="ctr" rtlCol="false" tIns="50800" lIns="50800" bIns="50800" rIns="50800"/>
              <a:lstStyle/>
              <a:p>
                <a:pPr algn="ctr">
                  <a:lnSpc>
                    <a:spcPts val="3360"/>
                  </a:lnSpc>
                </a:pPr>
              </a:p>
            </p:txBody>
          </p:sp>
        </p:grpSp>
        <p:sp>
          <p:nvSpPr>
            <p:cNvPr name="AutoShape 13" id="13"/>
            <p:cNvSpPr/>
            <p:nvPr/>
          </p:nvSpPr>
          <p:spPr>
            <a:xfrm>
              <a:off x="462446" y="3063481"/>
              <a:ext cx="2904195" cy="0"/>
            </a:xfrm>
            <a:prstGeom prst="line">
              <a:avLst/>
            </a:prstGeom>
            <a:ln cap="flat" w="25400">
              <a:solidFill>
                <a:srgbClr val="2B2B2B">
                  <a:alpha val="40000"/>
                </a:srgbClr>
              </a:solidFill>
              <a:prstDash val="solid"/>
              <a:headEnd type="none" len="sm" w="sm"/>
              <a:tailEnd type="none" len="sm" w="sm"/>
            </a:ln>
          </p:spPr>
        </p:sp>
        <p:sp>
          <p:nvSpPr>
            <p:cNvPr name="TextBox 14" id="14"/>
            <p:cNvSpPr txBox="true"/>
            <p:nvPr/>
          </p:nvSpPr>
          <p:spPr>
            <a:xfrm rot="0">
              <a:off x="462446" y="3797930"/>
              <a:ext cx="2904195" cy="371475"/>
            </a:xfrm>
            <a:prstGeom prst="rect">
              <a:avLst/>
            </a:prstGeom>
          </p:spPr>
          <p:txBody>
            <a:bodyPr anchor="t" rtlCol="false" tIns="0" lIns="0" bIns="0" rIns="0">
              <a:spAutoFit/>
            </a:bodyPr>
            <a:lstStyle/>
            <a:p>
              <a:pPr algn="ctr">
                <a:lnSpc>
                  <a:spcPts val="2400"/>
                </a:lnSpc>
              </a:pPr>
              <a:r>
                <a:rPr lang="en-US" sz="1500">
                  <a:solidFill>
                    <a:srgbClr val="444444"/>
                  </a:solidFill>
                  <a:latin typeface="Inter"/>
                  <a:ea typeface="Inter"/>
                  <a:cs typeface="Inter"/>
                  <a:sym typeface="Inter"/>
                </a:rPr>
                <a:t>Year of Establishment</a:t>
              </a:r>
            </a:p>
          </p:txBody>
        </p:sp>
        <p:sp>
          <p:nvSpPr>
            <p:cNvPr name="TextBox 15" id="15"/>
            <p:cNvSpPr txBox="true"/>
            <p:nvPr/>
          </p:nvSpPr>
          <p:spPr>
            <a:xfrm rot="0">
              <a:off x="462446" y="870826"/>
              <a:ext cx="2904195" cy="427355"/>
            </a:xfrm>
            <a:prstGeom prst="rect">
              <a:avLst/>
            </a:prstGeom>
          </p:spPr>
          <p:txBody>
            <a:bodyPr anchor="t" rtlCol="false" tIns="0" lIns="0" bIns="0" rIns="0">
              <a:spAutoFit/>
            </a:bodyPr>
            <a:lstStyle/>
            <a:p>
              <a:pPr algn="ctr">
                <a:lnSpc>
                  <a:spcPts val="2880"/>
                </a:lnSpc>
              </a:pPr>
              <a:r>
                <a:rPr lang="en-US" sz="1800">
                  <a:solidFill>
                    <a:srgbClr val="444444"/>
                  </a:solidFill>
                  <a:latin typeface="Inter"/>
                  <a:ea typeface="Inter"/>
                  <a:cs typeface="Inter"/>
                  <a:sym typeface="Inter"/>
                </a:rPr>
                <a:t>Tagline (if any)</a:t>
              </a:r>
            </a:p>
          </p:txBody>
        </p:sp>
        <p:sp>
          <p:nvSpPr>
            <p:cNvPr name="TextBox 16" id="16"/>
            <p:cNvSpPr txBox="true"/>
            <p:nvPr/>
          </p:nvSpPr>
          <p:spPr>
            <a:xfrm rot="0">
              <a:off x="801017" y="4524035"/>
              <a:ext cx="2227054" cy="1101725"/>
            </a:xfrm>
            <a:prstGeom prst="rect">
              <a:avLst/>
            </a:prstGeom>
          </p:spPr>
          <p:txBody>
            <a:bodyPr anchor="t" rtlCol="false" tIns="0" lIns="0" bIns="0" rIns="0">
              <a:spAutoFit/>
            </a:bodyPr>
            <a:lstStyle/>
            <a:p>
              <a:pPr algn="ctr">
                <a:lnSpc>
                  <a:spcPts val="6480"/>
                </a:lnSpc>
              </a:pPr>
              <a:r>
                <a:rPr lang="en-US" b="true" sz="5400" spc="-324">
                  <a:solidFill>
                    <a:srgbClr val="2B2B2B"/>
                  </a:solidFill>
                  <a:latin typeface="Inter Medium"/>
                  <a:ea typeface="Inter Medium"/>
                  <a:cs typeface="Inter Medium"/>
                  <a:sym typeface="Inter Medium"/>
                </a:rPr>
                <a:t>----</a:t>
              </a:r>
            </a:p>
          </p:txBody>
        </p:sp>
      </p:grpSp>
      <p:sp>
        <p:nvSpPr>
          <p:cNvPr name="TextBox 17" id="17"/>
          <p:cNvSpPr txBox="true"/>
          <p:nvPr/>
        </p:nvSpPr>
        <p:spPr>
          <a:xfrm rot="0">
            <a:off x="14479908" y="822007"/>
            <a:ext cx="2779392" cy="365760"/>
          </a:xfrm>
          <a:prstGeom prst="rect">
            <a:avLst/>
          </a:prstGeom>
        </p:spPr>
        <p:txBody>
          <a:bodyPr anchor="t" rtlCol="false" tIns="0" lIns="0" bIns="0" rIns="0">
            <a:spAutoFit/>
          </a:bodyPr>
          <a:lstStyle/>
          <a:p>
            <a:pPr algn="r">
              <a:lnSpc>
                <a:spcPts val="2940"/>
              </a:lnSpc>
              <a:spcBef>
                <a:spcPct val="0"/>
              </a:spcBef>
            </a:pPr>
            <a:r>
              <a:rPr lang="en-US" sz="2100">
                <a:solidFill>
                  <a:srgbClr val="2B2B2B"/>
                </a:solidFill>
                <a:latin typeface="Inter"/>
                <a:ea typeface="Inter"/>
                <a:cs typeface="Inter"/>
                <a:sym typeface="Inter"/>
              </a:rPr>
              <a:t>Insert your Logo here</a:t>
            </a:r>
          </a:p>
        </p:txBody>
      </p:sp>
      <p:sp>
        <p:nvSpPr>
          <p:cNvPr name="TextBox 18" id="18"/>
          <p:cNvSpPr txBox="true"/>
          <p:nvPr/>
        </p:nvSpPr>
        <p:spPr>
          <a:xfrm rot="0">
            <a:off x="13702596" y="5464243"/>
            <a:ext cx="2178146" cy="1061085"/>
          </a:xfrm>
          <a:prstGeom prst="rect">
            <a:avLst/>
          </a:prstGeom>
        </p:spPr>
        <p:txBody>
          <a:bodyPr anchor="t" rtlCol="false" tIns="0" lIns="0" bIns="0" rIns="0">
            <a:spAutoFit/>
          </a:bodyPr>
          <a:lstStyle/>
          <a:p>
            <a:pPr algn="ctr">
              <a:lnSpc>
                <a:spcPts val="2880"/>
              </a:lnSpc>
            </a:pPr>
            <a:r>
              <a:rPr lang="en-US" sz="1800">
                <a:solidFill>
                  <a:srgbClr val="444444"/>
                </a:solidFill>
                <a:latin typeface="Inter"/>
                <a:ea typeface="Inter"/>
                <a:cs typeface="Inter"/>
                <a:sym typeface="Inter"/>
              </a:rPr>
              <a:t>Picture that represents your organisation</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1595775"/>
            <a:ext cx="6065098" cy="735965"/>
          </a:xfrm>
          <a:prstGeom prst="rect">
            <a:avLst/>
          </a:prstGeom>
        </p:spPr>
        <p:txBody>
          <a:bodyPr anchor="t" rtlCol="false" tIns="0" lIns="0" bIns="0" rIns="0">
            <a:spAutoFit/>
          </a:bodyPr>
          <a:lstStyle/>
          <a:p>
            <a:pPr algn="just">
              <a:lnSpc>
                <a:spcPts val="1960"/>
              </a:lnSpc>
              <a:spcBef>
                <a:spcPct val="0"/>
              </a:spcBef>
            </a:pPr>
            <a:r>
              <a:rPr lang="en-US" sz="1400">
                <a:solidFill>
                  <a:srgbClr val="000000"/>
                </a:solidFill>
                <a:latin typeface="Inter"/>
                <a:ea typeface="Inter"/>
                <a:cs typeface="Inter"/>
                <a:sym typeface="Inter"/>
              </a:rPr>
              <a:t>As fundraisers raise more money, they can move up to higher achievement levels based on how much they collect (more about the achievement levels is available later in this document). </a:t>
            </a:r>
          </a:p>
        </p:txBody>
      </p:sp>
      <p:sp>
        <p:nvSpPr>
          <p:cNvPr name="TextBox 3" id="3"/>
          <p:cNvSpPr txBox="true"/>
          <p:nvPr/>
        </p:nvSpPr>
        <p:spPr>
          <a:xfrm rot="0">
            <a:off x="1028700" y="990600"/>
            <a:ext cx="2339727" cy="339725"/>
          </a:xfrm>
          <a:prstGeom prst="rect">
            <a:avLst/>
          </a:prstGeom>
        </p:spPr>
        <p:txBody>
          <a:bodyPr anchor="t" rtlCol="false" tIns="0" lIns="0" bIns="0" rIns="0">
            <a:spAutoFit/>
          </a:bodyPr>
          <a:lstStyle/>
          <a:p>
            <a:pPr algn="ctr">
              <a:lnSpc>
                <a:spcPts val="2799"/>
              </a:lnSpc>
              <a:spcBef>
                <a:spcPct val="0"/>
              </a:spcBef>
            </a:pPr>
            <a:r>
              <a:rPr lang="en-US" b="true" sz="1999">
                <a:solidFill>
                  <a:srgbClr val="000000"/>
                </a:solidFill>
                <a:latin typeface="Inter Bold"/>
                <a:ea typeface="Inter Bold"/>
                <a:cs typeface="Inter Bold"/>
                <a:sym typeface="Inter Bold"/>
              </a:rPr>
              <a:t>Social Stars Levels</a:t>
            </a:r>
          </a:p>
        </p:txBody>
      </p:sp>
      <p:sp>
        <p:nvSpPr>
          <p:cNvPr name="Freeform 4" id="4"/>
          <p:cNvSpPr/>
          <p:nvPr/>
        </p:nvSpPr>
        <p:spPr>
          <a:xfrm flipH="false" flipV="false" rot="0">
            <a:off x="-1608483" y="6021327"/>
            <a:ext cx="3523880" cy="2775056"/>
          </a:xfrm>
          <a:custGeom>
            <a:avLst/>
            <a:gdLst/>
            <a:ahLst/>
            <a:cxnLst/>
            <a:rect r="r" b="b" t="t" l="l"/>
            <a:pathLst>
              <a:path h="2775056" w="3523880">
                <a:moveTo>
                  <a:pt x="0" y="0"/>
                </a:moveTo>
                <a:lnTo>
                  <a:pt x="3523881" y="0"/>
                </a:lnTo>
                <a:lnTo>
                  <a:pt x="3523881" y="2775056"/>
                </a:lnTo>
                <a:lnTo>
                  <a:pt x="0" y="277505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0">
            <a:off x="1028700" y="2652668"/>
            <a:ext cx="7646537" cy="4751933"/>
            <a:chOff x="0" y="0"/>
            <a:chExt cx="10195382" cy="6335910"/>
          </a:xfrm>
        </p:grpSpPr>
        <p:grpSp>
          <p:nvGrpSpPr>
            <p:cNvPr name="Group 6" id="6"/>
            <p:cNvGrpSpPr/>
            <p:nvPr/>
          </p:nvGrpSpPr>
          <p:grpSpPr>
            <a:xfrm rot="0">
              <a:off x="0" y="0"/>
              <a:ext cx="3010749" cy="600634"/>
              <a:chOff x="0" y="0"/>
              <a:chExt cx="641874" cy="128052"/>
            </a:xfrm>
          </p:grpSpPr>
          <p:sp>
            <p:nvSpPr>
              <p:cNvPr name="Freeform 7" id="7"/>
              <p:cNvSpPr/>
              <p:nvPr/>
            </p:nvSpPr>
            <p:spPr>
              <a:xfrm flipH="false" flipV="false" rot="0">
                <a:off x="0" y="0"/>
                <a:ext cx="641874" cy="128052"/>
              </a:xfrm>
              <a:custGeom>
                <a:avLst/>
                <a:gdLst/>
                <a:ahLst/>
                <a:cxnLst/>
                <a:rect r="r" b="b" t="t" l="l"/>
                <a:pathLst>
                  <a:path h="128052" w="641874">
                    <a:moveTo>
                      <a:pt x="0" y="0"/>
                    </a:moveTo>
                    <a:lnTo>
                      <a:pt x="641874" y="0"/>
                    </a:lnTo>
                    <a:lnTo>
                      <a:pt x="641874" y="128052"/>
                    </a:lnTo>
                    <a:lnTo>
                      <a:pt x="0" y="128052"/>
                    </a:lnTo>
                    <a:close/>
                  </a:path>
                </a:pathLst>
              </a:custGeom>
              <a:solidFill>
                <a:srgbClr val="444444"/>
              </a:solidFill>
            </p:spPr>
          </p:sp>
          <p:sp>
            <p:nvSpPr>
              <p:cNvPr name="TextBox 8" id="8"/>
              <p:cNvSpPr txBox="true"/>
              <p:nvPr/>
            </p:nvSpPr>
            <p:spPr>
              <a:xfrm>
                <a:off x="0" y="-28575"/>
                <a:ext cx="641874" cy="156627"/>
              </a:xfrm>
              <a:prstGeom prst="rect">
                <a:avLst/>
              </a:prstGeom>
            </p:spPr>
            <p:txBody>
              <a:bodyPr anchor="ctr" rtlCol="false" tIns="64046" lIns="64046" bIns="64046" rIns="64046"/>
              <a:lstStyle/>
              <a:p>
                <a:pPr algn="ctr">
                  <a:lnSpc>
                    <a:spcPts val="1959"/>
                  </a:lnSpc>
                </a:pPr>
                <a:r>
                  <a:rPr lang="en-US" b="true" sz="1399">
                    <a:solidFill>
                      <a:srgbClr val="FFFFFF"/>
                    </a:solidFill>
                    <a:latin typeface="Inter Bold"/>
                    <a:ea typeface="Inter Bold"/>
                    <a:cs typeface="Inter Bold"/>
                    <a:sym typeface="Inter Bold"/>
                  </a:rPr>
                  <a:t>Change Champion</a:t>
                </a:r>
              </a:p>
            </p:txBody>
          </p:sp>
        </p:grpSp>
        <p:grpSp>
          <p:nvGrpSpPr>
            <p:cNvPr name="Group 9" id="9"/>
            <p:cNvGrpSpPr/>
            <p:nvPr/>
          </p:nvGrpSpPr>
          <p:grpSpPr>
            <a:xfrm rot="0">
              <a:off x="3079541" y="0"/>
              <a:ext cx="7115842" cy="637450"/>
              <a:chOff x="0" y="0"/>
              <a:chExt cx="1517055" cy="135901"/>
            </a:xfrm>
          </p:grpSpPr>
          <p:sp>
            <p:nvSpPr>
              <p:cNvPr name="Freeform 10" id="10"/>
              <p:cNvSpPr/>
              <p:nvPr/>
            </p:nvSpPr>
            <p:spPr>
              <a:xfrm flipH="false" flipV="false" rot="0">
                <a:off x="0" y="0"/>
                <a:ext cx="1517055" cy="135900"/>
              </a:xfrm>
              <a:custGeom>
                <a:avLst/>
                <a:gdLst/>
                <a:ahLst/>
                <a:cxnLst/>
                <a:rect r="r" b="b" t="t" l="l"/>
                <a:pathLst>
                  <a:path h="135900" w="1517055">
                    <a:moveTo>
                      <a:pt x="0" y="0"/>
                    </a:moveTo>
                    <a:lnTo>
                      <a:pt x="1517055" y="0"/>
                    </a:lnTo>
                    <a:lnTo>
                      <a:pt x="1517055" y="135900"/>
                    </a:lnTo>
                    <a:lnTo>
                      <a:pt x="0" y="135900"/>
                    </a:lnTo>
                    <a:close/>
                  </a:path>
                </a:pathLst>
              </a:custGeom>
              <a:solidFill>
                <a:srgbClr val="949292"/>
              </a:solidFill>
            </p:spPr>
          </p:sp>
          <p:sp>
            <p:nvSpPr>
              <p:cNvPr name="TextBox 11" id="11"/>
              <p:cNvSpPr txBox="true"/>
              <p:nvPr/>
            </p:nvSpPr>
            <p:spPr>
              <a:xfrm>
                <a:off x="0" y="-28575"/>
                <a:ext cx="1517055" cy="164476"/>
              </a:xfrm>
              <a:prstGeom prst="rect">
                <a:avLst/>
              </a:prstGeom>
            </p:spPr>
            <p:txBody>
              <a:bodyPr anchor="ctr" rtlCol="false" tIns="64046" lIns="64046" bIns="64046" rIns="64046"/>
              <a:lstStyle/>
              <a:p>
                <a:pPr algn="ctr">
                  <a:lnSpc>
                    <a:spcPts val="1959"/>
                  </a:lnSpc>
                </a:pPr>
                <a:r>
                  <a:rPr lang="en-US" b="true" sz="1399">
                    <a:solidFill>
                      <a:srgbClr val="FFFFFF"/>
                    </a:solidFill>
                    <a:latin typeface="Inter Bold"/>
                    <a:ea typeface="Inter Bold"/>
                    <a:cs typeface="Inter Bold"/>
                    <a:sym typeface="Inter Bold"/>
                  </a:rPr>
                  <a:t>₹10 lakh and above</a:t>
                </a:r>
              </a:p>
            </p:txBody>
          </p:sp>
        </p:grpSp>
        <p:grpSp>
          <p:nvGrpSpPr>
            <p:cNvPr name="Group 12" id="12"/>
            <p:cNvGrpSpPr/>
            <p:nvPr/>
          </p:nvGrpSpPr>
          <p:grpSpPr>
            <a:xfrm rot="0">
              <a:off x="0" y="709463"/>
              <a:ext cx="3010749" cy="637450"/>
              <a:chOff x="0" y="0"/>
              <a:chExt cx="641874" cy="135901"/>
            </a:xfrm>
          </p:grpSpPr>
          <p:sp>
            <p:nvSpPr>
              <p:cNvPr name="Freeform 13" id="13"/>
              <p:cNvSpPr/>
              <p:nvPr/>
            </p:nvSpPr>
            <p:spPr>
              <a:xfrm flipH="false" flipV="false" rot="0">
                <a:off x="0" y="0"/>
                <a:ext cx="641874" cy="135900"/>
              </a:xfrm>
              <a:custGeom>
                <a:avLst/>
                <a:gdLst/>
                <a:ahLst/>
                <a:cxnLst/>
                <a:rect r="r" b="b" t="t" l="l"/>
                <a:pathLst>
                  <a:path h="135900" w="641874">
                    <a:moveTo>
                      <a:pt x="0" y="0"/>
                    </a:moveTo>
                    <a:lnTo>
                      <a:pt x="641874" y="0"/>
                    </a:lnTo>
                    <a:lnTo>
                      <a:pt x="641874" y="135900"/>
                    </a:lnTo>
                    <a:lnTo>
                      <a:pt x="0" y="135900"/>
                    </a:lnTo>
                    <a:close/>
                  </a:path>
                </a:pathLst>
              </a:custGeom>
              <a:solidFill>
                <a:srgbClr val="444444"/>
              </a:solidFill>
            </p:spPr>
          </p:sp>
          <p:sp>
            <p:nvSpPr>
              <p:cNvPr name="TextBox 14" id="14"/>
              <p:cNvSpPr txBox="true"/>
              <p:nvPr/>
            </p:nvSpPr>
            <p:spPr>
              <a:xfrm>
                <a:off x="0" y="-28575"/>
                <a:ext cx="641874" cy="164476"/>
              </a:xfrm>
              <a:prstGeom prst="rect">
                <a:avLst/>
              </a:prstGeom>
            </p:spPr>
            <p:txBody>
              <a:bodyPr anchor="ctr" rtlCol="false" tIns="64046" lIns="64046" bIns="64046" rIns="64046"/>
              <a:lstStyle/>
              <a:p>
                <a:pPr algn="ctr">
                  <a:lnSpc>
                    <a:spcPts val="1959"/>
                  </a:lnSpc>
                </a:pPr>
                <a:r>
                  <a:rPr lang="en-US" b="true" sz="1399">
                    <a:solidFill>
                      <a:srgbClr val="FFFFFF"/>
                    </a:solidFill>
                    <a:latin typeface="Inter Bold"/>
                    <a:ea typeface="Inter Bold"/>
                    <a:cs typeface="Inter Bold"/>
                    <a:sym typeface="Inter Bold"/>
                  </a:rPr>
                  <a:t>Change Leader</a:t>
                </a:r>
              </a:p>
            </p:txBody>
          </p:sp>
        </p:grpSp>
        <p:grpSp>
          <p:nvGrpSpPr>
            <p:cNvPr name="Group 15" id="15"/>
            <p:cNvGrpSpPr/>
            <p:nvPr/>
          </p:nvGrpSpPr>
          <p:grpSpPr>
            <a:xfrm rot="0">
              <a:off x="3079541" y="709463"/>
              <a:ext cx="6836238" cy="637450"/>
              <a:chOff x="0" y="0"/>
              <a:chExt cx="1457445" cy="135901"/>
            </a:xfrm>
          </p:grpSpPr>
          <p:sp>
            <p:nvSpPr>
              <p:cNvPr name="Freeform 16" id="16"/>
              <p:cNvSpPr/>
              <p:nvPr/>
            </p:nvSpPr>
            <p:spPr>
              <a:xfrm flipH="false" flipV="false" rot="0">
                <a:off x="0" y="0"/>
                <a:ext cx="1457445" cy="135900"/>
              </a:xfrm>
              <a:custGeom>
                <a:avLst/>
                <a:gdLst/>
                <a:ahLst/>
                <a:cxnLst/>
                <a:rect r="r" b="b" t="t" l="l"/>
                <a:pathLst>
                  <a:path h="135900" w="1457445">
                    <a:moveTo>
                      <a:pt x="0" y="0"/>
                    </a:moveTo>
                    <a:lnTo>
                      <a:pt x="1457445" y="0"/>
                    </a:lnTo>
                    <a:lnTo>
                      <a:pt x="1457445" y="135900"/>
                    </a:lnTo>
                    <a:lnTo>
                      <a:pt x="0" y="135900"/>
                    </a:lnTo>
                    <a:close/>
                  </a:path>
                </a:pathLst>
              </a:custGeom>
              <a:solidFill>
                <a:srgbClr val="949292"/>
              </a:solidFill>
            </p:spPr>
          </p:sp>
          <p:sp>
            <p:nvSpPr>
              <p:cNvPr name="TextBox 17" id="17"/>
              <p:cNvSpPr txBox="true"/>
              <p:nvPr/>
            </p:nvSpPr>
            <p:spPr>
              <a:xfrm>
                <a:off x="0" y="-28575"/>
                <a:ext cx="1457445" cy="164476"/>
              </a:xfrm>
              <a:prstGeom prst="rect">
                <a:avLst/>
              </a:prstGeom>
            </p:spPr>
            <p:txBody>
              <a:bodyPr anchor="ctr" rtlCol="false" tIns="64046" lIns="64046" bIns="64046" rIns="64046"/>
              <a:lstStyle/>
              <a:p>
                <a:pPr algn="ctr">
                  <a:lnSpc>
                    <a:spcPts val="1959"/>
                  </a:lnSpc>
                </a:pPr>
                <a:r>
                  <a:rPr lang="en-US" b="true" sz="1399">
                    <a:solidFill>
                      <a:srgbClr val="FFFFFF"/>
                    </a:solidFill>
                    <a:latin typeface="Inter Bold"/>
                    <a:ea typeface="Inter Bold"/>
                    <a:cs typeface="Inter Bold"/>
                    <a:sym typeface="Inter Bold"/>
                  </a:rPr>
                  <a:t>₹7.50 lakh to ₹9,99,999</a:t>
                </a:r>
              </a:p>
            </p:txBody>
          </p:sp>
        </p:grpSp>
        <p:grpSp>
          <p:nvGrpSpPr>
            <p:cNvPr name="Group 18" id="18"/>
            <p:cNvGrpSpPr/>
            <p:nvPr/>
          </p:nvGrpSpPr>
          <p:grpSpPr>
            <a:xfrm rot="0">
              <a:off x="0" y="1422177"/>
              <a:ext cx="3010749" cy="637450"/>
              <a:chOff x="0" y="0"/>
              <a:chExt cx="641874" cy="135901"/>
            </a:xfrm>
          </p:grpSpPr>
          <p:sp>
            <p:nvSpPr>
              <p:cNvPr name="Freeform 19" id="19"/>
              <p:cNvSpPr/>
              <p:nvPr/>
            </p:nvSpPr>
            <p:spPr>
              <a:xfrm flipH="false" flipV="false" rot="0">
                <a:off x="0" y="0"/>
                <a:ext cx="641874" cy="135900"/>
              </a:xfrm>
              <a:custGeom>
                <a:avLst/>
                <a:gdLst/>
                <a:ahLst/>
                <a:cxnLst/>
                <a:rect r="r" b="b" t="t" l="l"/>
                <a:pathLst>
                  <a:path h="135900" w="641874">
                    <a:moveTo>
                      <a:pt x="0" y="0"/>
                    </a:moveTo>
                    <a:lnTo>
                      <a:pt x="641874" y="0"/>
                    </a:lnTo>
                    <a:lnTo>
                      <a:pt x="641874" y="135900"/>
                    </a:lnTo>
                    <a:lnTo>
                      <a:pt x="0" y="135900"/>
                    </a:lnTo>
                    <a:close/>
                  </a:path>
                </a:pathLst>
              </a:custGeom>
              <a:solidFill>
                <a:srgbClr val="444444"/>
              </a:solidFill>
            </p:spPr>
          </p:sp>
          <p:sp>
            <p:nvSpPr>
              <p:cNvPr name="TextBox 20" id="20"/>
              <p:cNvSpPr txBox="true"/>
              <p:nvPr/>
            </p:nvSpPr>
            <p:spPr>
              <a:xfrm>
                <a:off x="0" y="-28575"/>
                <a:ext cx="641874" cy="164476"/>
              </a:xfrm>
              <a:prstGeom prst="rect">
                <a:avLst/>
              </a:prstGeom>
            </p:spPr>
            <p:txBody>
              <a:bodyPr anchor="ctr" rtlCol="false" tIns="64046" lIns="64046" bIns="64046" rIns="64046"/>
              <a:lstStyle/>
              <a:p>
                <a:pPr algn="ctr">
                  <a:lnSpc>
                    <a:spcPts val="1959"/>
                  </a:lnSpc>
                </a:pPr>
                <a:r>
                  <a:rPr lang="en-US" b="true" sz="1399">
                    <a:solidFill>
                      <a:srgbClr val="FFFFFF"/>
                    </a:solidFill>
                    <a:latin typeface="Inter Bold"/>
                    <a:ea typeface="Inter Bold"/>
                    <a:cs typeface="Inter Bold"/>
                    <a:sym typeface="Inter Bold"/>
                  </a:rPr>
                  <a:t>Change Influencer</a:t>
                </a:r>
              </a:p>
            </p:txBody>
          </p:sp>
        </p:grpSp>
        <p:grpSp>
          <p:nvGrpSpPr>
            <p:cNvPr name="Group 21" id="21"/>
            <p:cNvGrpSpPr/>
            <p:nvPr/>
          </p:nvGrpSpPr>
          <p:grpSpPr>
            <a:xfrm rot="0">
              <a:off x="3079541" y="1422177"/>
              <a:ext cx="6503106" cy="637450"/>
              <a:chOff x="0" y="0"/>
              <a:chExt cx="1386423" cy="135901"/>
            </a:xfrm>
          </p:grpSpPr>
          <p:sp>
            <p:nvSpPr>
              <p:cNvPr name="Freeform 22" id="22"/>
              <p:cNvSpPr/>
              <p:nvPr/>
            </p:nvSpPr>
            <p:spPr>
              <a:xfrm flipH="false" flipV="false" rot="0">
                <a:off x="0" y="0"/>
                <a:ext cx="1386423" cy="135900"/>
              </a:xfrm>
              <a:custGeom>
                <a:avLst/>
                <a:gdLst/>
                <a:ahLst/>
                <a:cxnLst/>
                <a:rect r="r" b="b" t="t" l="l"/>
                <a:pathLst>
                  <a:path h="135900" w="1386423">
                    <a:moveTo>
                      <a:pt x="0" y="0"/>
                    </a:moveTo>
                    <a:lnTo>
                      <a:pt x="1386423" y="0"/>
                    </a:lnTo>
                    <a:lnTo>
                      <a:pt x="1386423" y="135900"/>
                    </a:lnTo>
                    <a:lnTo>
                      <a:pt x="0" y="135900"/>
                    </a:lnTo>
                    <a:close/>
                  </a:path>
                </a:pathLst>
              </a:custGeom>
              <a:solidFill>
                <a:srgbClr val="949292"/>
              </a:solidFill>
            </p:spPr>
          </p:sp>
          <p:sp>
            <p:nvSpPr>
              <p:cNvPr name="TextBox 23" id="23"/>
              <p:cNvSpPr txBox="true"/>
              <p:nvPr/>
            </p:nvSpPr>
            <p:spPr>
              <a:xfrm>
                <a:off x="0" y="-28575"/>
                <a:ext cx="1386423" cy="164476"/>
              </a:xfrm>
              <a:prstGeom prst="rect">
                <a:avLst/>
              </a:prstGeom>
            </p:spPr>
            <p:txBody>
              <a:bodyPr anchor="ctr" rtlCol="false" tIns="64046" lIns="64046" bIns="64046" rIns="64046"/>
              <a:lstStyle/>
              <a:p>
                <a:pPr algn="ctr">
                  <a:lnSpc>
                    <a:spcPts val="1959"/>
                  </a:lnSpc>
                </a:pPr>
                <a:r>
                  <a:rPr lang="en-US" b="true" sz="1399">
                    <a:solidFill>
                      <a:srgbClr val="FFFFFF"/>
                    </a:solidFill>
                    <a:latin typeface="Inter Bold"/>
                    <a:ea typeface="Inter Bold"/>
                    <a:cs typeface="Inter Bold"/>
                    <a:sym typeface="Inter Bold"/>
                  </a:rPr>
                  <a:t>₹5 lakh to ₹7,49,999</a:t>
                </a:r>
              </a:p>
            </p:txBody>
          </p:sp>
        </p:grpSp>
        <p:grpSp>
          <p:nvGrpSpPr>
            <p:cNvPr name="Group 24" id="24"/>
            <p:cNvGrpSpPr/>
            <p:nvPr/>
          </p:nvGrpSpPr>
          <p:grpSpPr>
            <a:xfrm rot="0">
              <a:off x="0" y="2134891"/>
              <a:ext cx="3010749" cy="637450"/>
              <a:chOff x="0" y="0"/>
              <a:chExt cx="641874" cy="135901"/>
            </a:xfrm>
          </p:grpSpPr>
          <p:sp>
            <p:nvSpPr>
              <p:cNvPr name="Freeform 25" id="25"/>
              <p:cNvSpPr/>
              <p:nvPr/>
            </p:nvSpPr>
            <p:spPr>
              <a:xfrm flipH="false" flipV="false" rot="0">
                <a:off x="0" y="0"/>
                <a:ext cx="641874" cy="135900"/>
              </a:xfrm>
              <a:custGeom>
                <a:avLst/>
                <a:gdLst/>
                <a:ahLst/>
                <a:cxnLst/>
                <a:rect r="r" b="b" t="t" l="l"/>
                <a:pathLst>
                  <a:path h="135900" w="641874">
                    <a:moveTo>
                      <a:pt x="0" y="0"/>
                    </a:moveTo>
                    <a:lnTo>
                      <a:pt x="641874" y="0"/>
                    </a:lnTo>
                    <a:lnTo>
                      <a:pt x="641874" y="135900"/>
                    </a:lnTo>
                    <a:lnTo>
                      <a:pt x="0" y="135900"/>
                    </a:lnTo>
                    <a:close/>
                  </a:path>
                </a:pathLst>
              </a:custGeom>
              <a:solidFill>
                <a:srgbClr val="444444"/>
              </a:solidFill>
            </p:spPr>
          </p:sp>
          <p:sp>
            <p:nvSpPr>
              <p:cNvPr name="TextBox 26" id="26"/>
              <p:cNvSpPr txBox="true"/>
              <p:nvPr/>
            </p:nvSpPr>
            <p:spPr>
              <a:xfrm>
                <a:off x="0" y="-28575"/>
                <a:ext cx="641874" cy="164476"/>
              </a:xfrm>
              <a:prstGeom prst="rect">
                <a:avLst/>
              </a:prstGeom>
            </p:spPr>
            <p:txBody>
              <a:bodyPr anchor="ctr" rtlCol="false" tIns="64046" lIns="64046" bIns="64046" rIns="64046"/>
              <a:lstStyle/>
              <a:p>
                <a:pPr algn="ctr">
                  <a:lnSpc>
                    <a:spcPts val="1959"/>
                  </a:lnSpc>
                </a:pPr>
                <a:r>
                  <a:rPr lang="en-US" b="true" sz="1399">
                    <a:solidFill>
                      <a:srgbClr val="FFFFFF"/>
                    </a:solidFill>
                    <a:latin typeface="Inter Bold"/>
                    <a:ea typeface="Inter Bold"/>
                    <a:cs typeface="Inter Bold"/>
                    <a:sym typeface="Inter Bold"/>
                  </a:rPr>
                  <a:t>Change Maker</a:t>
                </a:r>
              </a:p>
            </p:txBody>
          </p:sp>
        </p:grpSp>
        <p:grpSp>
          <p:nvGrpSpPr>
            <p:cNvPr name="Group 27" id="27"/>
            <p:cNvGrpSpPr/>
            <p:nvPr/>
          </p:nvGrpSpPr>
          <p:grpSpPr>
            <a:xfrm rot="0">
              <a:off x="3079541" y="2134891"/>
              <a:ext cx="6129863" cy="637450"/>
              <a:chOff x="0" y="0"/>
              <a:chExt cx="1306850" cy="135901"/>
            </a:xfrm>
          </p:grpSpPr>
          <p:sp>
            <p:nvSpPr>
              <p:cNvPr name="Freeform 28" id="28"/>
              <p:cNvSpPr/>
              <p:nvPr/>
            </p:nvSpPr>
            <p:spPr>
              <a:xfrm flipH="false" flipV="false" rot="0">
                <a:off x="0" y="0"/>
                <a:ext cx="1306850" cy="135900"/>
              </a:xfrm>
              <a:custGeom>
                <a:avLst/>
                <a:gdLst/>
                <a:ahLst/>
                <a:cxnLst/>
                <a:rect r="r" b="b" t="t" l="l"/>
                <a:pathLst>
                  <a:path h="135900" w="1306850">
                    <a:moveTo>
                      <a:pt x="0" y="0"/>
                    </a:moveTo>
                    <a:lnTo>
                      <a:pt x="1306850" y="0"/>
                    </a:lnTo>
                    <a:lnTo>
                      <a:pt x="1306850" y="135900"/>
                    </a:lnTo>
                    <a:lnTo>
                      <a:pt x="0" y="135900"/>
                    </a:lnTo>
                    <a:close/>
                  </a:path>
                </a:pathLst>
              </a:custGeom>
              <a:solidFill>
                <a:srgbClr val="949292"/>
              </a:solidFill>
            </p:spPr>
          </p:sp>
          <p:sp>
            <p:nvSpPr>
              <p:cNvPr name="TextBox 29" id="29"/>
              <p:cNvSpPr txBox="true"/>
              <p:nvPr/>
            </p:nvSpPr>
            <p:spPr>
              <a:xfrm>
                <a:off x="0" y="-28575"/>
                <a:ext cx="1306850" cy="164476"/>
              </a:xfrm>
              <a:prstGeom prst="rect">
                <a:avLst/>
              </a:prstGeom>
            </p:spPr>
            <p:txBody>
              <a:bodyPr anchor="ctr" rtlCol="false" tIns="64046" lIns="64046" bIns="64046" rIns="64046"/>
              <a:lstStyle/>
              <a:p>
                <a:pPr algn="ctr">
                  <a:lnSpc>
                    <a:spcPts val="1959"/>
                  </a:lnSpc>
                </a:pPr>
                <a:r>
                  <a:rPr lang="en-US" b="true" sz="1399">
                    <a:solidFill>
                      <a:srgbClr val="FFFFFF"/>
                    </a:solidFill>
                    <a:latin typeface="Inter Bold"/>
                    <a:ea typeface="Inter Bold"/>
                    <a:cs typeface="Inter Bold"/>
                    <a:sym typeface="Inter Bold"/>
                  </a:rPr>
                  <a:t>₹3 lakh to ₹4,99,999</a:t>
                </a:r>
              </a:p>
            </p:txBody>
          </p:sp>
        </p:grpSp>
        <p:grpSp>
          <p:nvGrpSpPr>
            <p:cNvPr name="Group 30" id="30"/>
            <p:cNvGrpSpPr/>
            <p:nvPr/>
          </p:nvGrpSpPr>
          <p:grpSpPr>
            <a:xfrm rot="0">
              <a:off x="0" y="2847605"/>
              <a:ext cx="3010749" cy="637450"/>
              <a:chOff x="0" y="0"/>
              <a:chExt cx="641874" cy="135901"/>
            </a:xfrm>
          </p:grpSpPr>
          <p:sp>
            <p:nvSpPr>
              <p:cNvPr name="Freeform 31" id="31"/>
              <p:cNvSpPr/>
              <p:nvPr/>
            </p:nvSpPr>
            <p:spPr>
              <a:xfrm flipH="false" flipV="false" rot="0">
                <a:off x="0" y="0"/>
                <a:ext cx="641874" cy="135900"/>
              </a:xfrm>
              <a:custGeom>
                <a:avLst/>
                <a:gdLst/>
                <a:ahLst/>
                <a:cxnLst/>
                <a:rect r="r" b="b" t="t" l="l"/>
                <a:pathLst>
                  <a:path h="135900" w="641874">
                    <a:moveTo>
                      <a:pt x="0" y="0"/>
                    </a:moveTo>
                    <a:lnTo>
                      <a:pt x="641874" y="0"/>
                    </a:lnTo>
                    <a:lnTo>
                      <a:pt x="641874" y="135900"/>
                    </a:lnTo>
                    <a:lnTo>
                      <a:pt x="0" y="135900"/>
                    </a:lnTo>
                    <a:close/>
                  </a:path>
                </a:pathLst>
              </a:custGeom>
              <a:solidFill>
                <a:srgbClr val="444444"/>
              </a:solidFill>
            </p:spPr>
          </p:sp>
          <p:sp>
            <p:nvSpPr>
              <p:cNvPr name="TextBox 32" id="32"/>
              <p:cNvSpPr txBox="true"/>
              <p:nvPr/>
            </p:nvSpPr>
            <p:spPr>
              <a:xfrm>
                <a:off x="0" y="-28575"/>
                <a:ext cx="641874" cy="164476"/>
              </a:xfrm>
              <a:prstGeom prst="rect">
                <a:avLst/>
              </a:prstGeom>
            </p:spPr>
            <p:txBody>
              <a:bodyPr anchor="ctr" rtlCol="false" tIns="64046" lIns="64046" bIns="64046" rIns="64046"/>
              <a:lstStyle/>
              <a:p>
                <a:pPr algn="ctr">
                  <a:lnSpc>
                    <a:spcPts val="1959"/>
                  </a:lnSpc>
                </a:pPr>
                <a:r>
                  <a:rPr lang="en-US" b="true" sz="1399">
                    <a:solidFill>
                      <a:srgbClr val="FFFFFF"/>
                    </a:solidFill>
                    <a:latin typeface="Inter Bold"/>
                    <a:ea typeface="Inter Bold"/>
                    <a:cs typeface="Inter Bold"/>
                    <a:sym typeface="Inter Bold"/>
                  </a:rPr>
                  <a:t>Change Initiator</a:t>
                </a:r>
              </a:p>
            </p:txBody>
          </p:sp>
        </p:grpSp>
        <p:grpSp>
          <p:nvGrpSpPr>
            <p:cNvPr name="Group 33" id="33"/>
            <p:cNvGrpSpPr/>
            <p:nvPr/>
          </p:nvGrpSpPr>
          <p:grpSpPr>
            <a:xfrm rot="0">
              <a:off x="3079541" y="2847605"/>
              <a:ext cx="5733913" cy="637450"/>
              <a:chOff x="0" y="0"/>
              <a:chExt cx="1222436" cy="135901"/>
            </a:xfrm>
          </p:grpSpPr>
          <p:sp>
            <p:nvSpPr>
              <p:cNvPr name="Freeform 34" id="34"/>
              <p:cNvSpPr/>
              <p:nvPr/>
            </p:nvSpPr>
            <p:spPr>
              <a:xfrm flipH="false" flipV="false" rot="0">
                <a:off x="0" y="0"/>
                <a:ext cx="1222436" cy="135900"/>
              </a:xfrm>
              <a:custGeom>
                <a:avLst/>
                <a:gdLst/>
                <a:ahLst/>
                <a:cxnLst/>
                <a:rect r="r" b="b" t="t" l="l"/>
                <a:pathLst>
                  <a:path h="135900" w="1222436">
                    <a:moveTo>
                      <a:pt x="0" y="0"/>
                    </a:moveTo>
                    <a:lnTo>
                      <a:pt x="1222436" y="0"/>
                    </a:lnTo>
                    <a:lnTo>
                      <a:pt x="1222436" y="135900"/>
                    </a:lnTo>
                    <a:lnTo>
                      <a:pt x="0" y="135900"/>
                    </a:lnTo>
                    <a:close/>
                  </a:path>
                </a:pathLst>
              </a:custGeom>
              <a:solidFill>
                <a:srgbClr val="949292"/>
              </a:solidFill>
            </p:spPr>
          </p:sp>
          <p:sp>
            <p:nvSpPr>
              <p:cNvPr name="TextBox 35" id="35"/>
              <p:cNvSpPr txBox="true"/>
              <p:nvPr/>
            </p:nvSpPr>
            <p:spPr>
              <a:xfrm>
                <a:off x="0" y="-28575"/>
                <a:ext cx="1222436" cy="164476"/>
              </a:xfrm>
              <a:prstGeom prst="rect">
                <a:avLst/>
              </a:prstGeom>
            </p:spPr>
            <p:txBody>
              <a:bodyPr anchor="ctr" rtlCol="false" tIns="64046" lIns="64046" bIns="64046" rIns="64046"/>
              <a:lstStyle/>
              <a:p>
                <a:pPr algn="ctr">
                  <a:lnSpc>
                    <a:spcPts val="1959"/>
                  </a:lnSpc>
                </a:pPr>
                <a:r>
                  <a:rPr lang="en-US" b="true" sz="1399">
                    <a:solidFill>
                      <a:srgbClr val="FFFFFF"/>
                    </a:solidFill>
                    <a:latin typeface="Inter Bold"/>
                    <a:ea typeface="Inter Bold"/>
                    <a:cs typeface="Inter Bold"/>
                    <a:sym typeface="Inter Bold"/>
                  </a:rPr>
                  <a:t>₹1.50 lakh to ₹2,99,999</a:t>
                </a:r>
              </a:p>
            </p:txBody>
          </p:sp>
        </p:grpSp>
        <p:grpSp>
          <p:nvGrpSpPr>
            <p:cNvPr name="Group 36" id="36"/>
            <p:cNvGrpSpPr/>
            <p:nvPr/>
          </p:nvGrpSpPr>
          <p:grpSpPr>
            <a:xfrm rot="0">
              <a:off x="0" y="3560318"/>
              <a:ext cx="3010749" cy="637450"/>
              <a:chOff x="0" y="0"/>
              <a:chExt cx="641874" cy="135901"/>
            </a:xfrm>
          </p:grpSpPr>
          <p:sp>
            <p:nvSpPr>
              <p:cNvPr name="Freeform 37" id="37"/>
              <p:cNvSpPr/>
              <p:nvPr/>
            </p:nvSpPr>
            <p:spPr>
              <a:xfrm flipH="false" flipV="false" rot="0">
                <a:off x="0" y="0"/>
                <a:ext cx="641874" cy="135900"/>
              </a:xfrm>
              <a:custGeom>
                <a:avLst/>
                <a:gdLst/>
                <a:ahLst/>
                <a:cxnLst/>
                <a:rect r="r" b="b" t="t" l="l"/>
                <a:pathLst>
                  <a:path h="135900" w="641874">
                    <a:moveTo>
                      <a:pt x="0" y="0"/>
                    </a:moveTo>
                    <a:lnTo>
                      <a:pt x="641874" y="0"/>
                    </a:lnTo>
                    <a:lnTo>
                      <a:pt x="641874" y="135900"/>
                    </a:lnTo>
                    <a:lnTo>
                      <a:pt x="0" y="135900"/>
                    </a:lnTo>
                    <a:close/>
                  </a:path>
                </a:pathLst>
              </a:custGeom>
              <a:solidFill>
                <a:srgbClr val="444444"/>
              </a:solidFill>
            </p:spPr>
          </p:sp>
          <p:sp>
            <p:nvSpPr>
              <p:cNvPr name="TextBox 38" id="38"/>
              <p:cNvSpPr txBox="true"/>
              <p:nvPr/>
            </p:nvSpPr>
            <p:spPr>
              <a:xfrm>
                <a:off x="0" y="-28575"/>
                <a:ext cx="641874" cy="164476"/>
              </a:xfrm>
              <a:prstGeom prst="rect">
                <a:avLst/>
              </a:prstGeom>
            </p:spPr>
            <p:txBody>
              <a:bodyPr anchor="ctr" rtlCol="false" tIns="64046" lIns="64046" bIns="64046" rIns="64046"/>
              <a:lstStyle/>
              <a:p>
                <a:pPr algn="ctr">
                  <a:lnSpc>
                    <a:spcPts val="1959"/>
                  </a:lnSpc>
                </a:pPr>
                <a:r>
                  <a:rPr lang="en-US" b="true" sz="1399">
                    <a:solidFill>
                      <a:srgbClr val="FFFFFF"/>
                    </a:solidFill>
                    <a:latin typeface="Inter Bold"/>
                    <a:ea typeface="Inter Bold"/>
                    <a:cs typeface="Inter Bold"/>
                    <a:sym typeface="Inter Bold"/>
                  </a:rPr>
                  <a:t>Gold Star</a:t>
                </a:r>
              </a:p>
            </p:txBody>
          </p:sp>
        </p:grpSp>
        <p:grpSp>
          <p:nvGrpSpPr>
            <p:cNvPr name="Group 39" id="39"/>
            <p:cNvGrpSpPr/>
            <p:nvPr/>
          </p:nvGrpSpPr>
          <p:grpSpPr>
            <a:xfrm rot="0">
              <a:off x="3079541" y="3560318"/>
              <a:ext cx="5361558" cy="637450"/>
              <a:chOff x="0" y="0"/>
              <a:chExt cx="1143052" cy="135901"/>
            </a:xfrm>
          </p:grpSpPr>
          <p:sp>
            <p:nvSpPr>
              <p:cNvPr name="Freeform 40" id="40"/>
              <p:cNvSpPr/>
              <p:nvPr/>
            </p:nvSpPr>
            <p:spPr>
              <a:xfrm flipH="false" flipV="false" rot="0">
                <a:off x="0" y="0"/>
                <a:ext cx="1143052" cy="135900"/>
              </a:xfrm>
              <a:custGeom>
                <a:avLst/>
                <a:gdLst/>
                <a:ahLst/>
                <a:cxnLst/>
                <a:rect r="r" b="b" t="t" l="l"/>
                <a:pathLst>
                  <a:path h="135900" w="1143052">
                    <a:moveTo>
                      <a:pt x="0" y="0"/>
                    </a:moveTo>
                    <a:lnTo>
                      <a:pt x="1143052" y="0"/>
                    </a:lnTo>
                    <a:lnTo>
                      <a:pt x="1143052" y="135900"/>
                    </a:lnTo>
                    <a:lnTo>
                      <a:pt x="0" y="135900"/>
                    </a:lnTo>
                    <a:close/>
                  </a:path>
                </a:pathLst>
              </a:custGeom>
              <a:solidFill>
                <a:srgbClr val="949292"/>
              </a:solidFill>
            </p:spPr>
          </p:sp>
          <p:sp>
            <p:nvSpPr>
              <p:cNvPr name="TextBox 41" id="41"/>
              <p:cNvSpPr txBox="true"/>
              <p:nvPr/>
            </p:nvSpPr>
            <p:spPr>
              <a:xfrm>
                <a:off x="0" y="-28575"/>
                <a:ext cx="1143052" cy="164476"/>
              </a:xfrm>
              <a:prstGeom prst="rect">
                <a:avLst/>
              </a:prstGeom>
            </p:spPr>
            <p:txBody>
              <a:bodyPr anchor="ctr" rtlCol="false" tIns="64046" lIns="64046" bIns="64046" rIns="64046"/>
              <a:lstStyle/>
              <a:p>
                <a:pPr algn="ctr">
                  <a:lnSpc>
                    <a:spcPts val="1959"/>
                  </a:lnSpc>
                </a:pPr>
                <a:r>
                  <a:rPr lang="en-US" b="true" sz="1399">
                    <a:solidFill>
                      <a:srgbClr val="FFFFFF"/>
                    </a:solidFill>
                    <a:latin typeface="Inter Bold"/>
                    <a:ea typeface="Inter Bold"/>
                    <a:cs typeface="Inter Bold"/>
                    <a:sym typeface="Inter Bold"/>
                  </a:rPr>
                  <a:t>₹50,000 to ₹1,49,999</a:t>
                </a:r>
              </a:p>
            </p:txBody>
          </p:sp>
        </p:grpSp>
        <p:grpSp>
          <p:nvGrpSpPr>
            <p:cNvPr name="Group 42" id="42"/>
            <p:cNvGrpSpPr/>
            <p:nvPr/>
          </p:nvGrpSpPr>
          <p:grpSpPr>
            <a:xfrm rot="0">
              <a:off x="0" y="4273032"/>
              <a:ext cx="3010749" cy="637450"/>
              <a:chOff x="0" y="0"/>
              <a:chExt cx="641874" cy="135901"/>
            </a:xfrm>
          </p:grpSpPr>
          <p:sp>
            <p:nvSpPr>
              <p:cNvPr name="Freeform 43" id="43"/>
              <p:cNvSpPr/>
              <p:nvPr/>
            </p:nvSpPr>
            <p:spPr>
              <a:xfrm flipH="false" flipV="false" rot="0">
                <a:off x="0" y="0"/>
                <a:ext cx="641874" cy="135900"/>
              </a:xfrm>
              <a:custGeom>
                <a:avLst/>
                <a:gdLst/>
                <a:ahLst/>
                <a:cxnLst/>
                <a:rect r="r" b="b" t="t" l="l"/>
                <a:pathLst>
                  <a:path h="135900" w="641874">
                    <a:moveTo>
                      <a:pt x="0" y="0"/>
                    </a:moveTo>
                    <a:lnTo>
                      <a:pt x="641874" y="0"/>
                    </a:lnTo>
                    <a:lnTo>
                      <a:pt x="641874" y="135900"/>
                    </a:lnTo>
                    <a:lnTo>
                      <a:pt x="0" y="135900"/>
                    </a:lnTo>
                    <a:close/>
                  </a:path>
                </a:pathLst>
              </a:custGeom>
              <a:solidFill>
                <a:srgbClr val="444444"/>
              </a:solidFill>
            </p:spPr>
          </p:sp>
          <p:sp>
            <p:nvSpPr>
              <p:cNvPr name="TextBox 44" id="44"/>
              <p:cNvSpPr txBox="true"/>
              <p:nvPr/>
            </p:nvSpPr>
            <p:spPr>
              <a:xfrm>
                <a:off x="0" y="-28575"/>
                <a:ext cx="641874" cy="164476"/>
              </a:xfrm>
              <a:prstGeom prst="rect">
                <a:avLst/>
              </a:prstGeom>
            </p:spPr>
            <p:txBody>
              <a:bodyPr anchor="ctr" rtlCol="false" tIns="64046" lIns="64046" bIns="64046" rIns="64046"/>
              <a:lstStyle/>
              <a:p>
                <a:pPr algn="ctr">
                  <a:lnSpc>
                    <a:spcPts val="1959"/>
                  </a:lnSpc>
                </a:pPr>
                <a:r>
                  <a:rPr lang="en-US" b="true" sz="1399">
                    <a:solidFill>
                      <a:srgbClr val="FFFFFF"/>
                    </a:solidFill>
                    <a:latin typeface="Inter Bold"/>
                    <a:ea typeface="Inter Bold"/>
                    <a:cs typeface="Inter Bold"/>
                    <a:sym typeface="Inter Bold"/>
                  </a:rPr>
                  <a:t>Silver Star</a:t>
                </a:r>
              </a:p>
            </p:txBody>
          </p:sp>
        </p:grpSp>
        <p:grpSp>
          <p:nvGrpSpPr>
            <p:cNvPr name="Group 45" id="45"/>
            <p:cNvGrpSpPr/>
            <p:nvPr/>
          </p:nvGrpSpPr>
          <p:grpSpPr>
            <a:xfrm rot="0">
              <a:off x="3079541" y="4273032"/>
              <a:ext cx="4973405" cy="637450"/>
              <a:chOff x="0" y="0"/>
              <a:chExt cx="1060300" cy="135901"/>
            </a:xfrm>
          </p:grpSpPr>
          <p:sp>
            <p:nvSpPr>
              <p:cNvPr name="Freeform 46" id="46"/>
              <p:cNvSpPr/>
              <p:nvPr/>
            </p:nvSpPr>
            <p:spPr>
              <a:xfrm flipH="false" flipV="false" rot="0">
                <a:off x="0" y="0"/>
                <a:ext cx="1060300" cy="135900"/>
              </a:xfrm>
              <a:custGeom>
                <a:avLst/>
                <a:gdLst/>
                <a:ahLst/>
                <a:cxnLst/>
                <a:rect r="r" b="b" t="t" l="l"/>
                <a:pathLst>
                  <a:path h="135900" w="1060300">
                    <a:moveTo>
                      <a:pt x="0" y="0"/>
                    </a:moveTo>
                    <a:lnTo>
                      <a:pt x="1060300" y="0"/>
                    </a:lnTo>
                    <a:lnTo>
                      <a:pt x="1060300" y="135900"/>
                    </a:lnTo>
                    <a:lnTo>
                      <a:pt x="0" y="135900"/>
                    </a:lnTo>
                    <a:close/>
                  </a:path>
                </a:pathLst>
              </a:custGeom>
              <a:solidFill>
                <a:srgbClr val="949292"/>
              </a:solidFill>
            </p:spPr>
          </p:sp>
          <p:sp>
            <p:nvSpPr>
              <p:cNvPr name="TextBox 47" id="47"/>
              <p:cNvSpPr txBox="true"/>
              <p:nvPr/>
            </p:nvSpPr>
            <p:spPr>
              <a:xfrm>
                <a:off x="0" y="-28575"/>
                <a:ext cx="1060300" cy="164476"/>
              </a:xfrm>
              <a:prstGeom prst="rect">
                <a:avLst/>
              </a:prstGeom>
            </p:spPr>
            <p:txBody>
              <a:bodyPr anchor="ctr" rtlCol="false" tIns="64046" lIns="64046" bIns="64046" rIns="64046"/>
              <a:lstStyle/>
              <a:p>
                <a:pPr algn="ctr">
                  <a:lnSpc>
                    <a:spcPts val="1959"/>
                  </a:lnSpc>
                </a:pPr>
                <a:r>
                  <a:rPr lang="en-US" b="true" sz="1399">
                    <a:solidFill>
                      <a:srgbClr val="FFFFFF"/>
                    </a:solidFill>
                    <a:latin typeface="Inter Bold"/>
                    <a:ea typeface="Inter Bold"/>
                    <a:cs typeface="Inter Bold"/>
                    <a:sym typeface="Inter Bold"/>
                  </a:rPr>
                  <a:t>₹25,000 to ₹49,999</a:t>
                </a:r>
              </a:p>
            </p:txBody>
          </p:sp>
        </p:grpSp>
        <p:grpSp>
          <p:nvGrpSpPr>
            <p:cNvPr name="Group 48" id="48"/>
            <p:cNvGrpSpPr/>
            <p:nvPr/>
          </p:nvGrpSpPr>
          <p:grpSpPr>
            <a:xfrm rot="0">
              <a:off x="0" y="4985746"/>
              <a:ext cx="3010749" cy="637450"/>
              <a:chOff x="0" y="0"/>
              <a:chExt cx="641874" cy="135901"/>
            </a:xfrm>
          </p:grpSpPr>
          <p:sp>
            <p:nvSpPr>
              <p:cNvPr name="Freeform 49" id="49"/>
              <p:cNvSpPr/>
              <p:nvPr/>
            </p:nvSpPr>
            <p:spPr>
              <a:xfrm flipH="false" flipV="false" rot="0">
                <a:off x="0" y="0"/>
                <a:ext cx="641874" cy="135900"/>
              </a:xfrm>
              <a:custGeom>
                <a:avLst/>
                <a:gdLst/>
                <a:ahLst/>
                <a:cxnLst/>
                <a:rect r="r" b="b" t="t" l="l"/>
                <a:pathLst>
                  <a:path h="135900" w="641874">
                    <a:moveTo>
                      <a:pt x="0" y="0"/>
                    </a:moveTo>
                    <a:lnTo>
                      <a:pt x="641874" y="0"/>
                    </a:lnTo>
                    <a:lnTo>
                      <a:pt x="641874" y="135900"/>
                    </a:lnTo>
                    <a:lnTo>
                      <a:pt x="0" y="135900"/>
                    </a:lnTo>
                    <a:close/>
                  </a:path>
                </a:pathLst>
              </a:custGeom>
              <a:solidFill>
                <a:srgbClr val="444444"/>
              </a:solidFill>
            </p:spPr>
          </p:sp>
          <p:sp>
            <p:nvSpPr>
              <p:cNvPr name="TextBox 50" id="50"/>
              <p:cNvSpPr txBox="true"/>
              <p:nvPr/>
            </p:nvSpPr>
            <p:spPr>
              <a:xfrm>
                <a:off x="0" y="-28575"/>
                <a:ext cx="641874" cy="164476"/>
              </a:xfrm>
              <a:prstGeom prst="rect">
                <a:avLst/>
              </a:prstGeom>
            </p:spPr>
            <p:txBody>
              <a:bodyPr anchor="ctr" rtlCol="false" tIns="64046" lIns="64046" bIns="64046" rIns="64046"/>
              <a:lstStyle/>
              <a:p>
                <a:pPr algn="ctr">
                  <a:lnSpc>
                    <a:spcPts val="1959"/>
                  </a:lnSpc>
                </a:pPr>
                <a:r>
                  <a:rPr lang="en-US" b="true" sz="1399">
                    <a:solidFill>
                      <a:srgbClr val="FFFFFF"/>
                    </a:solidFill>
                    <a:latin typeface="Inter Bold"/>
                    <a:ea typeface="Inter Bold"/>
                    <a:cs typeface="Inter Bold"/>
                    <a:sym typeface="Inter Bold"/>
                  </a:rPr>
                  <a:t>Bronze Star</a:t>
                </a:r>
              </a:p>
            </p:txBody>
          </p:sp>
        </p:grpSp>
        <p:grpSp>
          <p:nvGrpSpPr>
            <p:cNvPr name="Group 51" id="51"/>
            <p:cNvGrpSpPr/>
            <p:nvPr/>
          </p:nvGrpSpPr>
          <p:grpSpPr>
            <a:xfrm rot="0">
              <a:off x="3079541" y="4985746"/>
              <a:ext cx="4608417" cy="637450"/>
              <a:chOff x="0" y="0"/>
              <a:chExt cx="982487" cy="135901"/>
            </a:xfrm>
          </p:grpSpPr>
          <p:sp>
            <p:nvSpPr>
              <p:cNvPr name="Freeform 52" id="52"/>
              <p:cNvSpPr/>
              <p:nvPr/>
            </p:nvSpPr>
            <p:spPr>
              <a:xfrm flipH="false" flipV="false" rot="0">
                <a:off x="0" y="0"/>
                <a:ext cx="982487" cy="135900"/>
              </a:xfrm>
              <a:custGeom>
                <a:avLst/>
                <a:gdLst/>
                <a:ahLst/>
                <a:cxnLst/>
                <a:rect r="r" b="b" t="t" l="l"/>
                <a:pathLst>
                  <a:path h="135900" w="982487">
                    <a:moveTo>
                      <a:pt x="0" y="0"/>
                    </a:moveTo>
                    <a:lnTo>
                      <a:pt x="982487" y="0"/>
                    </a:lnTo>
                    <a:lnTo>
                      <a:pt x="982487" y="135900"/>
                    </a:lnTo>
                    <a:lnTo>
                      <a:pt x="0" y="135900"/>
                    </a:lnTo>
                    <a:close/>
                  </a:path>
                </a:pathLst>
              </a:custGeom>
              <a:solidFill>
                <a:srgbClr val="949292"/>
              </a:solidFill>
            </p:spPr>
          </p:sp>
          <p:sp>
            <p:nvSpPr>
              <p:cNvPr name="TextBox 53" id="53"/>
              <p:cNvSpPr txBox="true"/>
              <p:nvPr/>
            </p:nvSpPr>
            <p:spPr>
              <a:xfrm>
                <a:off x="0" y="-28575"/>
                <a:ext cx="982487" cy="164476"/>
              </a:xfrm>
              <a:prstGeom prst="rect">
                <a:avLst/>
              </a:prstGeom>
            </p:spPr>
            <p:txBody>
              <a:bodyPr anchor="ctr" rtlCol="false" tIns="64046" lIns="64046" bIns="64046" rIns="64046"/>
              <a:lstStyle/>
              <a:p>
                <a:pPr algn="ctr">
                  <a:lnSpc>
                    <a:spcPts val="1959"/>
                  </a:lnSpc>
                </a:pPr>
                <a:r>
                  <a:rPr lang="en-US" b="true" sz="1399">
                    <a:solidFill>
                      <a:srgbClr val="FFFFFF"/>
                    </a:solidFill>
                    <a:latin typeface="Inter Bold"/>
                    <a:ea typeface="Inter Bold"/>
                    <a:cs typeface="Inter Bold"/>
                    <a:sym typeface="Inter Bold"/>
                  </a:rPr>
                  <a:t>₹10,000 to ₹24,999</a:t>
                </a:r>
              </a:p>
            </p:txBody>
          </p:sp>
        </p:grpSp>
        <p:grpSp>
          <p:nvGrpSpPr>
            <p:cNvPr name="Group 54" id="54"/>
            <p:cNvGrpSpPr/>
            <p:nvPr/>
          </p:nvGrpSpPr>
          <p:grpSpPr>
            <a:xfrm rot="0">
              <a:off x="0" y="5698460"/>
              <a:ext cx="3010749" cy="637450"/>
              <a:chOff x="0" y="0"/>
              <a:chExt cx="641874" cy="135901"/>
            </a:xfrm>
          </p:grpSpPr>
          <p:sp>
            <p:nvSpPr>
              <p:cNvPr name="Freeform 55" id="55"/>
              <p:cNvSpPr/>
              <p:nvPr/>
            </p:nvSpPr>
            <p:spPr>
              <a:xfrm flipH="false" flipV="false" rot="0">
                <a:off x="0" y="0"/>
                <a:ext cx="641874" cy="135900"/>
              </a:xfrm>
              <a:custGeom>
                <a:avLst/>
                <a:gdLst/>
                <a:ahLst/>
                <a:cxnLst/>
                <a:rect r="r" b="b" t="t" l="l"/>
                <a:pathLst>
                  <a:path h="135900" w="641874">
                    <a:moveTo>
                      <a:pt x="0" y="0"/>
                    </a:moveTo>
                    <a:lnTo>
                      <a:pt x="641874" y="0"/>
                    </a:lnTo>
                    <a:lnTo>
                      <a:pt x="641874" y="135900"/>
                    </a:lnTo>
                    <a:lnTo>
                      <a:pt x="0" y="135900"/>
                    </a:lnTo>
                    <a:close/>
                  </a:path>
                </a:pathLst>
              </a:custGeom>
              <a:solidFill>
                <a:srgbClr val="444444"/>
              </a:solidFill>
            </p:spPr>
          </p:sp>
          <p:sp>
            <p:nvSpPr>
              <p:cNvPr name="TextBox 56" id="56"/>
              <p:cNvSpPr txBox="true"/>
              <p:nvPr/>
            </p:nvSpPr>
            <p:spPr>
              <a:xfrm>
                <a:off x="0" y="-28575"/>
                <a:ext cx="641874" cy="164476"/>
              </a:xfrm>
              <a:prstGeom prst="rect">
                <a:avLst/>
              </a:prstGeom>
            </p:spPr>
            <p:txBody>
              <a:bodyPr anchor="ctr" rtlCol="false" tIns="64046" lIns="64046" bIns="64046" rIns="64046"/>
              <a:lstStyle/>
              <a:p>
                <a:pPr algn="ctr">
                  <a:lnSpc>
                    <a:spcPts val="1959"/>
                  </a:lnSpc>
                </a:pPr>
                <a:r>
                  <a:rPr lang="en-US" b="true" sz="1399">
                    <a:solidFill>
                      <a:srgbClr val="FFFFFF"/>
                    </a:solidFill>
                    <a:latin typeface="Inter Bold"/>
                    <a:ea typeface="Inter Bold"/>
                    <a:cs typeface="Inter Bold"/>
                    <a:sym typeface="Inter Bold"/>
                  </a:rPr>
                  <a:t>Social Star</a:t>
                </a:r>
              </a:p>
            </p:txBody>
          </p:sp>
        </p:grpSp>
        <p:grpSp>
          <p:nvGrpSpPr>
            <p:cNvPr name="Group 57" id="57"/>
            <p:cNvGrpSpPr/>
            <p:nvPr/>
          </p:nvGrpSpPr>
          <p:grpSpPr>
            <a:xfrm rot="0">
              <a:off x="3079541" y="5698460"/>
              <a:ext cx="4238392" cy="637450"/>
              <a:chOff x="0" y="0"/>
              <a:chExt cx="903600" cy="135901"/>
            </a:xfrm>
          </p:grpSpPr>
          <p:sp>
            <p:nvSpPr>
              <p:cNvPr name="Freeform 58" id="58"/>
              <p:cNvSpPr/>
              <p:nvPr/>
            </p:nvSpPr>
            <p:spPr>
              <a:xfrm flipH="false" flipV="false" rot="0">
                <a:off x="0" y="0"/>
                <a:ext cx="903600" cy="135900"/>
              </a:xfrm>
              <a:custGeom>
                <a:avLst/>
                <a:gdLst/>
                <a:ahLst/>
                <a:cxnLst/>
                <a:rect r="r" b="b" t="t" l="l"/>
                <a:pathLst>
                  <a:path h="135900" w="903600">
                    <a:moveTo>
                      <a:pt x="0" y="0"/>
                    </a:moveTo>
                    <a:lnTo>
                      <a:pt x="903600" y="0"/>
                    </a:lnTo>
                    <a:lnTo>
                      <a:pt x="903600" y="135900"/>
                    </a:lnTo>
                    <a:lnTo>
                      <a:pt x="0" y="135900"/>
                    </a:lnTo>
                    <a:close/>
                  </a:path>
                </a:pathLst>
              </a:custGeom>
              <a:solidFill>
                <a:srgbClr val="949292"/>
              </a:solidFill>
            </p:spPr>
          </p:sp>
          <p:sp>
            <p:nvSpPr>
              <p:cNvPr name="TextBox 59" id="59"/>
              <p:cNvSpPr txBox="true"/>
              <p:nvPr/>
            </p:nvSpPr>
            <p:spPr>
              <a:xfrm>
                <a:off x="0" y="-28575"/>
                <a:ext cx="903600" cy="164476"/>
              </a:xfrm>
              <a:prstGeom prst="rect">
                <a:avLst/>
              </a:prstGeom>
            </p:spPr>
            <p:txBody>
              <a:bodyPr anchor="ctr" rtlCol="false" tIns="64046" lIns="64046" bIns="64046" rIns="64046"/>
              <a:lstStyle/>
              <a:p>
                <a:pPr algn="ctr">
                  <a:lnSpc>
                    <a:spcPts val="1959"/>
                  </a:lnSpc>
                </a:pPr>
                <a:r>
                  <a:rPr lang="en-US" b="true" sz="1399">
                    <a:solidFill>
                      <a:srgbClr val="FFFFFF"/>
                    </a:solidFill>
                    <a:latin typeface="Inter Bold"/>
                    <a:ea typeface="Inter Bold"/>
                    <a:cs typeface="Inter Bold"/>
                    <a:sym typeface="Inter Bold"/>
                  </a:rPr>
                  <a:t>₹1 to ₹9,999</a:t>
                </a:r>
              </a:p>
            </p:txBody>
          </p:sp>
        </p:grpSp>
      </p:grpSp>
      <p:sp>
        <p:nvSpPr>
          <p:cNvPr name="TextBox 60" id="60"/>
          <p:cNvSpPr txBox="true"/>
          <p:nvPr/>
        </p:nvSpPr>
        <p:spPr>
          <a:xfrm rot="0">
            <a:off x="9360985" y="3685377"/>
            <a:ext cx="2907494" cy="339725"/>
          </a:xfrm>
          <a:prstGeom prst="rect">
            <a:avLst/>
          </a:prstGeom>
        </p:spPr>
        <p:txBody>
          <a:bodyPr anchor="t" rtlCol="false" tIns="0" lIns="0" bIns="0" rIns="0">
            <a:spAutoFit/>
          </a:bodyPr>
          <a:lstStyle/>
          <a:p>
            <a:pPr algn="ctr">
              <a:lnSpc>
                <a:spcPts val="2799"/>
              </a:lnSpc>
              <a:spcBef>
                <a:spcPct val="0"/>
              </a:spcBef>
            </a:pPr>
            <a:r>
              <a:rPr lang="en-US" b="true" sz="1999">
                <a:solidFill>
                  <a:srgbClr val="000000"/>
                </a:solidFill>
                <a:latin typeface="Inter Bold"/>
                <a:ea typeface="Inter Bold"/>
                <a:cs typeface="Inter Bold"/>
                <a:sym typeface="Inter Bold"/>
              </a:rPr>
              <a:t>Fundraising Privileges</a:t>
            </a:r>
          </a:p>
        </p:txBody>
      </p:sp>
      <p:sp>
        <p:nvSpPr>
          <p:cNvPr name="Freeform 61" id="61"/>
          <p:cNvSpPr/>
          <p:nvPr/>
        </p:nvSpPr>
        <p:spPr>
          <a:xfrm flipH="false" flipV="false" rot="0">
            <a:off x="9360751" y="4171959"/>
            <a:ext cx="7898549" cy="2418931"/>
          </a:xfrm>
          <a:custGeom>
            <a:avLst/>
            <a:gdLst/>
            <a:ahLst/>
            <a:cxnLst/>
            <a:rect r="r" b="b" t="t" l="l"/>
            <a:pathLst>
              <a:path h="2418931" w="7898549">
                <a:moveTo>
                  <a:pt x="0" y="0"/>
                </a:moveTo>
                <a:lnTo>
                  <a:pt x="7898549" y="0"/>
                </a:lnTo>
                <a:lnTo>
                  <a:pt x="7898549" y="2418930"/>
                </a:lnTo>
                <a:lnTo>
                  <a:pt x="0" y="241893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2" id="62"/>
          <p:cNvSpPr txBox="true"/>
          <p:nvPr/>
        </p:nvSpPr>
        <p:spPr>
          <a:xfrm rot="0">
            <a:off x="9537686" y="4642742"/>
            <a:ext cx="2083093" cy="1378585"/>
          </a:xfrm>
          <a:prstGeom prst="rect">
            <a:avLst/>
          </a:prstGeom>
        </p:spPr>
        <p:txBody>
          <a:bodyPr anchor="t" rtlCol="false" tIns="0" lIns="0" bIns="0" rIns="0">
            <a:spAutoFit/>
          </a:bodyPr>
          <a:lstStyle/>
          <a:p>
            <a:pPr algn="ctr">
              <a:lnSpc>
                <a:spcPts val="2239"/>
              </a:lnSpc>
              <a:spcBef>
                <a:spcPct val="0"/>
              </a:spcBef>
            </a:pPr>
            <a:r>
              <a:rPr lang="en-US" b="true" sz="1599">
                <a:solidFill>
                  <a:srgbClr val="B88834"/>
                </a:solidFill>
                <a:latin typeface="Inter Bold"/>
                <a:ea typeface="Inter Bold"/>
                <a:cs typeface="Inter Bold"/>
                <a:sym typeface="Inter Bold"/>
              </a:rPr>
              <a:t>Bronze Star</a:t>
            </a:r>
          </a:p>
          <a:p>
            <a:pPr algn="ctr">
              <a:lnSpc>
                <a:spcPts val="2239"/>
              </a:lnSpc>
              <a:spcBef>
                <a:spcPct val="0"/>
              </a:spcBef>
            </a:pPr>
            <a:r>
              <a:rPr lang="en-US" b="true" sz="1599">
                <a:solidFill>
                  <a:srgbClr val="B88834"/>
                </a:solidFill>
                <a:latin typeface="Inter Bold"/>
                <a:ea typeface="Inter Bold"/>
                <a:cs typeface="Inter Bold"/>
                <a:sym typeface="Inter Bold"/>
              </a:rPr>
              <a:t>₹10,000 to ₹24,999</a:t>
            </a:r>
          </a:p>
          <a:p>
            <a:pPr algn="ctr">
              <a:lnSpc>
                <a:spcPts val="2239"/>
              </a:lnSpc>
              <a:spcBef>
                <a:spcPct val="0"/>
              </a:spcBef>
            </a:pPr>
          </a:p>
          <a:p>
            <a:pPr algn="ctr">
              <a:lnSpc>
                <a:spcPts val="2239"/>
              </a:lnSpc>
              <a:spcBef>
                <a:spcPct val="0"/>
              </a:spcBef>
            </a:pPr>
            <a:r>
              <a:rPr lang="en-US" sz="1599">
                <a:solidFill>
                  <a:srgbClr val="000000"/>
                </a:solidFill>
                <a:latin typeface="Inter"/>
                <a:ea typeface="Inter"/>
                <a:cs typeface="Inter"/>
                <a:sym typeface="Inter"/>
              </a:rPr>
              <a:t>Shout-out on</a:t>
            </a:r>
          </a:p>
          <a:p>
            <a:pPr algn="ctr">
              <a:lnSpc>
                <a:spcPts val="2239"/>
              </a:lnSpc>
              <a:spcBef>
                <a:spcPct val="0"/>
              </a:spcBef>
            </a:pPr>
            <a:r>
              <a:rPr lang="en-US" sz="1599">
                <a:solidFill>
                  <a:srgbClr val="000000"/>
                </a:solidFill>
                <a:latin typeface="Inter"/>
                <a:ea typeface="Inter"/>
                <a:cs typeface="Inter"/>
                <a:sym typeface="Inter"/>
              </a:rPr>
              <a:t>social media</a:t>
            </a:r>
          </a:p>
        </p:txBody>
      </p:sp>
      <p:sp>
        <p:nvSpPr>
          <p:cNvPr name="TextBox 63" id="63"/>
          <p:cNvSpPr txBox="true"/>
          <p:nvPr/>
        </p:nvSpPr>
        <p:spPr>
          <a:xfrm rot="0">
            <a:off x="12268479" y="4673081"/>
            <a:ext cx="2083093" cy="1378585"/>
          </a:xfrm>
          <a:prstGeom prst="rect">
            <a:avLst/>
          </a:prstGeom>
        </p:spPr>
        <p:txBody>
          <a:bodyPr anchor="t" rtlCol="false" tIns="0" lIns="0" bIns="0" rIns="0">
            <a:spAutoFit/>
          </a:bodyPr>
          <a:lstStyle/>
          <a:p>
            <a:pPr algn="ctr">
              <a:lnSpc>
                <a:spcPts val="2239"/>
              </a:lnSpc>
              <a:spcBef>
                <a:spcPct val="0"/>
              </a:spcBef>
            </a:pPr>
            <a:r>
              <a:rPr lang="en-US" b="true" sz="1599">
                <a:solidFill>
                  <a:srgbClr val="B8CCD6"/>
                </a:solidFill>
                <a:latin typeface="Inter Bold"/>
                <a:ea typeface="Inter Bold"/>
                <a:cs typeface="Inter Bold"/>
                <a:sym typeface="Inter Bold"/>
              </a:rPr>
              <a:t>Silv</a:t>
            </a:r>
            <a:r>
              <a:rPr lang="en-US" b="true" sz="1599">
                <a:solidFill>
                  <a:srgbClr val="B8CCD6"/>
                </a:solidFill>
                <a:latin typeface="Inter Bold"/>
                <a:ea typeface="Inter Bold"/>
                <a:cs typeface="Inter Bold"/>
                <a:sym typeface="Inter Bold"/>
              </a:rPr>
              <a:t>er Star</a:t>
            </a:r>
          </a:p>
          <a:p>
            <a:pPr algn="ctr">
              <a:lnSpc>
                <a:spcPts val="2239"/>
              </a:lnSpc>
              <a:spcBef>
                <a:spcPct val="0"/>
              </a:spcBef>
            </a:pPr>
            <a:r>
              <a:rPr lang="en-US" b="true" sz="1599">
                <a:solidFill>
                  <a:srgbClr val="B8CCD6"/>
                </a:solidFill>
                <a:latin typeface="Inter Bold"/>
                <a:ea typeface="Inter Bold"/>
                <a:cs typeface="Inter Bold"/>
                <a:sym typeface="Inter Bold"/>
              </a:rPr>
              <a:t>₹25,000 to ₹49,999</a:t>
            </a:r>
          </a:p>
          <a:p>
            <a:pPr algn="ctr">
              <a:lnSpc>
                <a:spcPts val="2239"/>
              </a:lnSpc>
              <a:spcBef>
                <a:spcPct val="0"/>
              </a:spcBef>
            </a:pPr>
          </a:p>
          <a:p>
            <a:pPr algn="ctr">
              <a:lnSpc>
                <a:spcPts val="2239"/>
              </a:lnSpc>
              <a:spcBef>
                <a:spcPct val="0"/>
              </a:spcBef>
            </a:pPr>
            <a:r>
              <a:rPr lang="en-US" sz="1599">
                <a:solidFill>
                  <a:srgbClr val="000000"/>
                </a:solidFill>
                <a:latin typeface="Inter"/>
                <a:ea typeface="Inter"/>
                <a:cs typeface="Inter"/>
                <a:sym typeface="Inter"/>
              </a:rPr>
              <a:t>+ Special ‘Embracing Change ’ badge</a:t>
            </a:r>
          </a:p>
        </p:txBody>
      </p:sp>
      <p:sp>
        <p:nvSpPr>
          <p:cNvPr name="TextBox 64" id="64"/>
          <p:cNvSpPr txBox="true"/>
          <p:nvPr/>
        </p:nvSpPr>
        <p:spPr>
          <a:xfrm rot="0">
            <a:off x="14999272" y="4428924"/>
            <a:ext cx="2144474" cy="1866900"/>
          </a:xfrm>
          <a:prstGeom prst="rect">
            <a:avLst/>
          </a:prstGeom>
        </p:spPr>
        <p:txBody>
          <a:bodyPr anchor="t" rtlCol="false" tIns="0" lIns="0" bIns="0" rIns="0">
            <a:spAutoFit/>
          </a:bodyPr>
          <a:lstStyle/>
          <a:p>
            <a:pPr algn="ctr">
              <a:lnSpc>
                <a:spcPts val="2100"/>
              </a:lnSpc>
              <a:spcBef>
                <a:spcPct val="0"/>
              </a:spcBef>
            </a:pPr>
            <a:r>
              <a:rPr lang="en-US" b="true" sz="1500">
                <a:solidFill>
                  <a:srgbClr val="F7AF04"/>
                </a:solidFill>
                <a:latin typeface="Inter Bold"/>
                <a:ea typeface="Inter Bold"/>
                <a:cs typeface="Inter Bold"/>
                <a:sym typeface="Inter Bold"/>
              </a:rPr>
              <a:t>Gold </a:t>
            </a:r>
            <a:r>
              <a:rPr lang="en-US" b="true" sz="1500">
                <a:solidFill>
                  <a:srgbClr val="F7AF04"/>
                </a:solidFill>
                <a:latin typeface="Inter Bold"/>
                <a:ea typeface="Inter Bold"/>
                <a:cs typeface="Inter Bold"/>
                <a:sym typeface="Inter Bold"/>
              </a:rPr>
              <a:t>Star</a:t>
            </a:r>
          </a:p>
          <a:p>
            <a:pPr algn="ctr">
              <a:lnSpc>
                <a:spcPts val="2100"/>
              </a:lnSpc>
              <a:spcBef>
                <a:spcPct val="0"/>
              </a:spcBef>
            </a:pPr>
            <a:r>
              <a:rPr lang="en-US" b="true" sz="1500">
                <a:solidFill>
                  <a:srgbClr val="F7AF04"/>
                </a:solidFill>
                <a:latin typeface="Inter Bold"/>
                <a:ea typeface="Inter Bold"/>
                <a:cs typeface="Inter Bold"/>
                <a:sym typeface="Inter Bold"/>
              </a:rPr>
              <a:t>₹50,000 to ₹1,49,999</a:t>
            </a:r>
          </a:p>
          <a:p>
            <a:pPr algn="ctr">
              <a:lnSpc>
                <a:spcPts val="2100"/>
              </a:lnSpc>
              <a:spcBef>
                <a:spcPct val="0"/>
              </a:spcBef>
            </a:pPr>
          </a:p>
          <a:p>
            <a:pPr algn="ctr">
              <a:lnSpc>
                <a:spcPts val="2100"/>
              </a:lnSpc>
              <a:spcBef>
                <a:spcPct val="0"/>
              </a:spcBef>
            </a:pPr>
            <a:r>
              <a:rPr lang="en-US" sz="1500">
                <a:solidFill>
                  <a:srgbClr val="000000"/>
                </a:solidFill>
                <a:latin typeface="Inter"/>
                <a:ea typeface="Inter"/>
                <a:cs typeface="Inter"/>
                <a:sym typeface="Inter"/>
              </a:rPr>
              <a:t>+ Mention on social media</a:t>
            </a:r>
          </a:p>
          <a:p>
            <a:pPr algn="ctr">
              <a:lnSpc>
                <a:spcPts val="2100"/>
              </a:lnSpc>
              <a:spcBef>
                <a:spcPct val="0"/>
              </a:spcBef>
            </a:pPr>
            <a:r>
              <a:rPr lang="en-US" sz="1500">
                <a:solidFill>
                  <a:srgbClr val="000000"/>
                </a:solidFill>
                <a:latin typeface="Inter"/>
                <a:ea typeface="Inter"/>
                <a:cs typeface="Inter"/>
                <a:sym typeface="Inter"/>
              </a:rPr>
              <a:t>+ Listed in the Event Docket</a:t>
            </a:r>
          </a:p>
        </p:txBody>
      </p:sp>
      <p:sp>
        <p:nvSpPr>
          <p:cNvPr name="Freeform 65" id="65"/>
          <p:cNvSpPr/>
          <p:nvPr/>
        </p:nvSpPr>
        <p:spPr>
          <a:xfrm flipH="false" flipV="false" rot="0">
            <a:off x="9360985" y="6901875"/>
            <a:ext cx="378971" cy="276649"/>
          </a:xfrm>
          <a:custGeom>
            <a:avLst/>
            <a:gdLst/>
            <a:ahLst/>
            <a:cxnLst/>
            <a:rect r="r" b="b" t="t" l="l"/>
            <a:pathLst>
              <a:path h="276649" w="378971">
                <a:moveTo>
                  <a:pt x="0" y="0"/>
                </a:moveTo>
                <a:lnTo>
                  <a:pt x="378971" y="0"/>
                </a:lnTo>
                <a:lnTo>
                  <a:pt x="378971" y="276649"/>
                </a:lnTo>
                <a:lnTo>
                  <a:pt x="0" y="27664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6" id="66"/>
          <p:cNvSpPr/>
          <p:nvPr/>
        </p:nvSpPr>
        <p:spPr>
          <a:xfrm flipH="false" flipV="false" rot="0">
            <a:off x="9360985" y="8280460"/>
            <a:ext cx="378971" cy="276649"/>
          </a:xfrm>
          <a:custGeom>
            <a:avLst/>
            <a:gdLst/>
            <a:ahLst/>
            <a:cxnLst/>
            <a:rect r="r" b="b" t="t" l="l"/>
            <a:pathLst>
              <a:path h="276649" w="378971">
                <a:moveTo>
                  <a:pt x="0" y="0"/>
                </a:moveTo>
                <a:lnTo>
                  <a:pt x="378971" y="0"/>
                </a:lnTo>
                <a:lnTo>
                  <a:pt x="378971" y="276649"/>
                </a:lnTo>
                <a:lnTo>
                  <a:pt x="0" y="27664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7" id="67"/>
          <p:cNvSpPr txBox="true"/>
          <p:nvPr/>
        </p:nvSpPr>
        <p:spPr>
          <a:xfrm rot="0">
            <a:off x="9850899" y="6863775"/>
            <a:ext cx="7408401" cy="1102360"/>
          </a:xfrm>
          <a:prstGeom prst="rect">
            <a:avLst/>
          </a:prstGeom>
        </p:spPr>
        <p:txBody>
          <a:bodyPr anchor="t" rtlCol="false" tIns="0" lIns="0" bIns="0" rIns="0">
            <a:spAutoFit/>
          </a:bodyPr>
          <a:lstStyle/>
          <a:p>
            <a:pPr algn="just">
              <a:lnSpc>
                <a:spcPts val="2239"/>
              </a:lnSpc>
              <a:spcBef>
                <a:spcPct val="0"/>
              </a:spcBef>
            </a:pPr>
            <a:r>
              <a:rPr lang="en-US" sz="1599">
                <a:solidFill>
                  <a:srgbClr val="000000"/>
                </a:solidFill>
                <a:latin typeface="Inter"/>
                <a:ea typeface="Inter"/>
                <a:cs typeface="Inter"/>
                <a:sym typeface="Inter"/>
              </a:rPr>
              <a:t>The top</a:t>
            </a:r>
            <a:r>
              <a:rPr lang="en-US" sz="1599">
                <a:solidFill>
                  <a:srgbClr val="000000"/>
                </a:solidFill>
                <a:latin typeface="Inter"/>
                <a:ea typeface="Inter"/>
                <a:cs typeface="Inter"/>
                <a:sym typeface="Inter"/>
              </a:rPr>
              <a:t> 100 Stars (as on 19th September 2025) across the Bronze, Silver, and Gold levels can register for any race category no later than 26th September 2025, subject to availability of running places. Event fees and conditions apply.</a:t>
            </a:r>
          </a:p>
        </p:txBody>
      </p:sp>
      <p:sp>
        <p:nvSpPr>
          <p:cNvPr name="TextBox 68" id="68"/>
          <p:cNvSpPr txBox="true"/>
          <p:nvPr/>
        </p:nvSpPr>
        <p:spPr>
          <a:xfrm rot="0">
            <a:off x="9850899" y="8242360"/>
            <a:ext cx="7408401" cy="826135"/>
          </a:xfrm>
          <a:prstGeom prst="rect">
            <a:avLst/>
          </a:prstGeom>
        </p:spPr>
        <p:txBody>
          <a:bodyPr anchor="t" rtlCol="false" tIns="0" lIns="0" bIns="0" rIns="0">
            <a:spAutoFit/>
          </a:bodyPr>
          <a:lstStyle/>
          <a:p>
            <a:pPr algn="just">
              <a:lnSpc>
                <a:spcPts val="2239"/>
              </a:lnSpc>
              <a:spcBef>
                <a:spcPct val="0"/>
              </a:spcBef>
            </a:pPr>
            <a:r>
              <a:rPr lang="en-US" sz="1599">
                <a:solidFill>
                  <a:srgbClr val="000000"/>
                </a:solidFill>
                <a:latin typeface="Inter"/>
                <a:ea typeface="Inter"/>
                <a:cs typeface="Inter"/>
                <a:sym typeface="Inter"/>
              </a:rPr>
              <a:t>In the event of</a:t>
            </a:r>
            <a:r>
              <a:rPr lang="en-US" sz="1599">
                <a:solidFill>
                  <a:srgbClr val="000000"/>
                </a:solidFill>
                <a:latin typeface="Inter"/>
                <a:ea typeface="Inter"/>
                <a:cs typeface="Inter"/>
                <a:sym typeface="Inter"/>
              </a:rPr>
              <a:t> a shortage of slots in a particular race category, Gold Stars will be given priority over Silver Stars, and Silver Stars will be prioritized over Bronze Stars.</a:t>
            </a:r>
          </a:p>
        </p:txBody>
      </p:sp>
      <p:sp>
        <p:nvSpPr>
          <p:cNvPr name="Freeform 69" id="69"/>
          <p:cNvSpPr/>
          <p:nvPr/>
        </p:nvSpPr>
        <p:spPr>
          <a:xfrm flipH="false" flipV="false" rot="0">
            <a:off x="1484194" y="9154166"/>
            <a:ext cx="431203" cy="521880"/>
          </a:xfrm>
          <a:custGeom>
            <a:avLst/>
            <a:gdLst/>
            <a:ahLst/>
            <a:cxnLst/>
            <a:rect r="r" b="b" t="t" l="l"/>
            <a:pathLst>
              <a:path h="521880" w="431203">
                <a:moveTo>
                  <a:pt x="0" y="0"/>
                </a:moveTo>
                <a:lnTo>
                  <a:pt x="431204" y="0"/>
                </a:lnTo>
                <a:lnTo>
                  <a:pt x="431204" y="521880"/>
                </a:lnTo>
                <a:lnTo>
                  <a:pt x="0" y="5218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0" id="70"/>
          <p:cNvSpPr/>
          <p:nvPr/>
        </p:nvSpPr>
        <p:spPr>
          <a:xfrm flipH="false" flipV="false" rot="0">
            <a:off x="7540285" y="-137591"/>
            <a:ext cx="3126395" cy="1741325"/>
          </a:xfrm>
          <a:custGeom>
            <a:avLst/>
            <a:gdLst/>
            <a:ahLst/>
            <a:cxnLst/>
            <a:rect r="r" b="b" t="t" l="l"/>
            <a:pathLst>
              <a:path h="1741325" w="3126395">
                <a:moveTo>
                  <a:pt x="0" y="0"/>
                </a:moveTo>
                <a:lnTo>
                  <a:pt x="3126394" y="0"/>
                </a:lnTo>
                <a:lnTo>
                  <a:pt x="3126394" y="1741325"/>
                </a:lnTo>
                <a:lnTo>
                  <a:pt x="0" y="1741325"/>
                </a:lnTo>
                <a:lnTo>
                  <a:pt x="0" y="0"/>
                </a:lnTo>
                <a:close/>
              </a:path>
            </a:pathLst>
          </a:custGeom>
          <a:blipFill>
            <a:blip r:embed="rId10">
              <a:extLst>
                <a:ext uri="{96DAC541-7B7A-43D3-8B79-37D633B846F1}">
                  <asvg:svgBlip xmlns:asvg="http://schemas.microsoft.com/office/drawing/2016/SVG/main" r:embed="rId11"/>
                </a:ext>
              </a:extLst>
            </a:blip>
            <a:stretch>
              <a:fillRect l="0" t="-79541"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33240" y="-1126804"/>
            <a:ext cx="3523880" cy="2775056"/>
          </a:xfrm>
          <a:custGeom>
            <a:avLst/>
            <a:gdLst/>
            <a:ahLst/>
            <a:cxnLst/>
            <a:rect r="r" b="b" t="t" l="l"/>
            <a:pathLst>
              <a:path h="2775056" w="3523880">
                <a:moveTo>
                  <a:pt x="0" y="0"/>
                </a:moveTo>
                <a:lnTo>
                  <a:pt x="3523880" y="0"/>
                </a:lnTo>
                <a:lnTo>
                  <a:pt x="3523880" y="2775055"/>
                </a:lnTo>
                <a:lnTo>
                  <a:pt x="0" y="277505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1133475"/>
            <a:ext cx="11713594" cy="8448319"/>
            <a:chOff x="0" y="0"/>
            <a:chExt cx="15618126" cy="11264426"/>
          </a:xfrm>
        </p:grpSpPr>
        <p:grpSp>
          <p:nvGrpSpPr>
            <p:cNvPr name="Group 5" id="5"/>
            <p:cNvGrpSpPr/>
            <p:nvPr/>
          </p:nvGrpSpPr>
          <p:grpSpPr>
            <a:xfrm rot="0">
              <a:off x="1033832" y="10833100"/>
              <a:ext cx="13550461" cy="431326"/>
              <a:chOff x="0" y="0"/>
              <a:chExt cx="4189349" cy="133351"/>
            </a:xfrm>
          </p:grpSpPr>
          <p:sp>
            <p:nvSpPr>
              <p:cNvPr name="Freeform 6" id="6"/>
              <p:cNvSpPr/>
              <p:nvPr/>
            </p:nvSpPr>
            <p:spPr>
              <a:xfrm flipH="false" flipV="false" rot="0">
                <a:off x="0" y="0"/>
                <a:ext cx="4189349" cy="133351"/>
              </a:xfrm>
              <a:custGeom>
                <a:avLst/>
                <a:gdLst/>
                <a:ahLst/>
                <a:cxnLst/>
                <a:rect r="r" b="b" t="t" l="l"/>
                <a:pathLst>
                  <a:path h="133351" w="4189349">
                    <a:moveTo>
                      <a:pt x="28186" y="0"/>
                    </a:moveTo>
                    <a:lnTo>
                      <a:pt x="4161163" y="0"/>
                    </a:lnTo>
                    <a:cubicBezTo>
                      <a:pt x="4168638" y="0"/>
                      <a:pt x="4175808" y="2970"/>
                      <a:pt x="4181093" y="8256"/>
                    </a:cubicBezTo>
                    <a:cubicBezTo>
                      <a:pt x="4186379" y="13541"/>
                      <a:pt x="4189349" y="20711"/>
                      <a:pt x="4189349" y="28186"/>
                    </a:cubicBezTo>
                    <a:lnTo>
                      <a:pt x="4189349" y="105165"/>
                    </a:lnTo>
                    <a:cubicBezTo>
                      <a:pt x="4189349" y="120732"/>
                      <a:pt x="4176730" y="133351"/>
                      <a:pt x="4161163" y="133351"/>
                    </a:cubicBezTo>
                    <a:lnTo>
                      <a:pt x="28186" y="133351"/>
                    </a:lnTo>
                    <a:cubicBezTo>
                      <a:pt x="20711" y="133351"/>
                      <a:pt x="13541" y="130382"/>
                      <a:pt x="8256" y="125096"/>
                    </a:cubicBezTo>
                    <a:cubicBezTo>
                      <a:pt x="2970" y="119810"/>
                      <a:pt x="0" y="112641"/>
                      <a:pt x="0" y="105165"/>
                    </a:cubicBezTo>
                    <a:lnTo>
                      <a:pt x="0" y="28186"/>
                    </a:lnTo>
                    <a:cubicBezTo>
                      <a:pt x="0" y="20711"/>
                      <a:pt x="2970" y="13541"/>
                      <a:pt x="8256" y="8256"/>
                    </a:cubicBezTo>
                    <a:cubicBezTo>
                      <a:pt x="13541" y="2970"/>
                      <a:pt x="20711" y="0"/>
                      <a:pt x="28186" y="0"/>
                    </a:cubicBezTo>
                    <a:close/>
                  </a:path>
                </a:pathLst>
              </a:custGeom>
              <a:solidFill>
                <a:srgbClr val="000000">
                  <a:alpha val="0"/>
                </a:srgbClr>
              </a:solidFill>
              <a:ln w="9525" cap="rnd">
                <a:gradFill>
                  <a:gsLst>
                    <a:gs pos="0">
                      <a:srgbClr val="FF3131">
                        <a:alpha val="100000"/>
                      </a:srgbClr>
                    </a:gs>
                    <a:gs pos="100000">
                      <a:srgbClr val="FF914D">
                        <a:alpha val="100000"/>
                      </a:srgbClr>
                    </a:gs>
                  </a:gsLst>
                  <a:lin ang="0"/>
                </a:gradFill>
                <a:prstDash val="solid"/>
                <a:round/>
              </a:ln>
            </p:spPr>
          </p:sp>
          <p:sp>
            <p:nvSpPr>
              <p:cNvPr name="TextBox 7" id="7"/>
              <p:cNvSpPr txBox="true"/>
              <p:nvPr/>
            </p:nvSpPr>
            <p:spPr>
              <a:xfrm>
                <a:off x="0" y="-57150"/>
                <a:ext cx="4189349" cy="190501"/>
              </a:xfrm>
              <a:prstGeom prst="rect">
                <a:avLst/>
              </a:prstGeom>
            </p:spPr>
            <p:txBody>
              <a:bodyPr anchor="ctr" rtlCol="false" tIns="50800" lIns="50800" bIns="50800" rIns="50800"/>
              <a:lstStyle/>
              <a:p>
                <a:pPr algn="ctr">
                  <a:lnSpc>
                    <a:spcPts val="1960"/>
                  </a:lnSpc>
                </a:pPr>
              </a:p>
            </p:txBody>
          </p:sp>
        </p:grpSp>
        <p:sp>
          <p:nvSpPr>
            <p:cNvPr name="TextBox 8" id="8"/>
            <p:cNvSpPr txBox="true"/>
            <p:nvPr/>
          </p:nvSpPr>
          <p:spPr>
            <a:xfrm rot="0">
              <a:off x="1173112" y="10910850"/>
              <a:ext cx="13384729" cy="267335"/>
            </a:xfrm>
            <a:prstGeom prst="rect">
              <a:avLst/>
            </a:prstGeom>
          </p:spPr>
          <p:txBody>
            <a:bodyPr anchor="t" rtlCol="false" tIns="0" lIns="0" bIns="0" rIns="0">
              <a:spAutoFit/>
            </a:bodyPr>
            <a:lstStyle/>
            <a:p>
              <a:pPr algn="l">
                <a:lnSpc>
                  <a:spcPts val="1680"/>
                </a:lnSpc>
                <a:spcBef>
                  <a:spcPct val="0"/>
                </a:spcBef>
              </a:pPr>
              <a:r>
                <a:rPr lang="en-US" sz="1200" i="true">
                  <a:solidFill>
                    <a:srgbClr val="FF3131"/>
                  </a:solidFill>
                  <a:latin typeface="Inter Italics"/>
                  <a:ea typeface="Inter Italics"/>
                  <a:cs typeface="Inter Italics"/>
                  <a:sym typeface="Inter Italics"/>
                </a:rPr>
                <a:t>* For race day privileges - Subject to minimum funds are raised under applicable Social Star level on or before 19th September 2025. </a:t>
              </a:r>
            </a:p>
          </p:txBody>
        </p:sp>
      </p:grpSp>
      <p:graphicFrame>
        <p:nvGraphicFramePr>
          <p:cNvPr name="Table 4" id="4"/>
          <p:cNvGraphicFramePr>
            <a:graphicFrameLocks noGrp="true"/>
          </p:cNvGraphicFramePr>
          <p:nvPr/>
        </p:nvGraphicFramePr>
        <p:xfrm>
          <a:off x="0" y="0"/>
          <a:ext cx="11713594" cy="7959577"/>
        </p:xfrm>
        <a:graphic>
          <a:graphicData uri="http://schemas.openxmlformats.org/drawingml/2006/table">
            <a:tbl>
              <a:tblPr/>
              <a:tblGrid>
                <a:gridCol w="1588995"/>
                <a:gridCol w="10124599"/>
              </a:tblGrid>
              <a:tr h="2157138">
                <a:tc>
                  <a:txBody>
                    <a:bodyPr anchor="t" rtlCol="false"/>
                    <a:lstStyle/>
                    <a:p>
                      <a:pPr algn="ctr">
                        <a:lnSpc>
                          <a:spcPts val="1679"/>
                        </a:lnSpc>
                        <a:defRPr/>
                      </a:pPr>
                      <a:r>
                        <a:rPr lang="en-US" sz="1200" b="true">
                          <a:solidFill>
                            <a:srgbClr val="FFFFFF"/>
                          </a:solidFill>
                          <a:latin typeface="Inter Bold"/>
                          <a:ea typeface="Inter Bold"/>
                          <a:cs typeface="Inter Bold"/>
                          <a:sym typeface="Inter Bold"/>
                        </a:rPr>
                        <a:t>Change Initiator</a:t>
                      </a:r>
                      <a:endParaRPr lang="en-US" sz="1100"/>
                    </a:p>
                    <a:p>
                      <a:pPr algn="ctr">
                        <a:lnSpc>
                          <a:spcPts val="1679"/>
                        </a:lnSpc>
                      </a:pPr>
                      <a:r>
                        <a:rPr lang="en-US" sz="1200">
                          <a:solidFill>
                            <a:srgbClr val="FFFFFF"/>
                          </a:solidFill>
                          <a:latin typeface="Inter"/>
                          <a:ea typeface="Inter"/>
                          <a:cs typeface="Inter"/>
                          <a:sym typeface="Inter"/>
                        </a:rPr>
                        <a:t>₹1.50 lakh to ₹2,99,999</a:t>
                      </a:r>
                    </a:p>
                  </a:txBody>
                  <a:tcPr marL="99370" marR="99370" marT="99370" marB="99370" anchor="ctr">
                    <a:lnL cmpd="sng" algn="ctr" cap="flat" w="16562">
                      <a:solidFill>
                        <a:srgbClr val="FFFFFF"/>
                      </a:solidFill>
                      <a:prstDash val="solid"/>
                      <a:round/>
                      <a:headEnd type="none" w="med" len="med"/>
                      <a:tailEnd type="none" w="med" len="med"/>
                    </a:lnL>
                    <a:lnR cmpd="sng" algn="ctr" cap="flat" w="16562">
                      <a:solidFill>
                        <a:srgbClr val="FFFFFF"/>
                      </a:solidFill>
                      <a:prstDash val="solid"/>
                      <a:round/>
                      <a:headEnd type="none" w="med" len="med"/>
                      <a:tailEnd type="none" w="med" len="med"/>
                    </a:lnR>
                    <a:lnT cmpd="sng" algn="ctr" cap="flat" w="16562">
                      <a:solidFill>
                        <a:srgbClr val="FFFFFF"/>
                      </a:solidFill>
                      <a:prstDash val="solid"/>
                      <a:round/>
                      <a:headEnd type="none" w="med" len="med"/>
                      <a:tailEnd type="none" w="med" len="med"/>
                    </a:lnT>
                    <a:lnB cmpd="sng" algn="ctr" cap="flat" w="16562">
                      <a:solidFill>
                        <a:srgbClr val="FFFFFF"/>
                      </a:solidFill>
                      <a:prstDash val="solid"/>
                      <a:round/>
                      <a:headEnd type="none" w="med" len="med"/>
                      <a:tailEnd type="none" w="med" len="med"/>
                    </a:lnB>
                    <a:solidFill>
                      <a:srgbClr val="444444"/>
                    </a:solidFill>
                  </a:tcPr>
                </a:tc>
                <a:tc>
                  <a:txBody>
                    <a:bodyPr anchor="t" rtlCol="false"/>
                    <a:lstStyle/>
                    <a:p>
                      <a:pPr algn="just" marL="259080" indent="-129540" lvl="1">
                        <a:lnSpc>
                          <a:spcPts val="1679"/>
                        </a:lnSpc>
                        <a:buFont typeface="Arial"/>
                        <a:buChar char="•"/>
                        <a:defRPr/>
                      </a:pPr>
                      <a:r>
                        <a:rPr lang="en-US" sz="1200">
                          <a:solidFill>
                            <a:srgbClr val="FFFFFF"/>
                          </a:solidFill>
                          <a:latin typeface="Inter"/>
                          <a:ea typeface="Inter"/>
                          <a:cs typeface="Inter"/>
                          <a:sym typeface="Inter"/>
                        </a:rPr>
                        <a:t>Promoted on social media by the event and Lakshyaa.</a:t>
                      </a:r>
                      <a:endParaRPr lang="en-US" sz="1100"/>
                    </a:p>
                    <a:p>
                      <a:pPr algn="just" marL="259080" indent="-129540" lvl="1">
                        <a:lnSpc>
                          <a:spcPts val="1679"/>
                        </a:lnSpc>
                        <a:buFont typeface="Arial"/>
                        <a:buChar char="•"/>
                      </a:pPr>
                      <a:r>
                        <a:rPr lang="en-US" sz="1200">
                          <a:solidFill>
                            <a:srgbClr val="FFFFFF"/>
                          </a:solidFill>
                          <a:latin typeface="Inter"/>
                          <a:ea typeface="Inter"/>
                          <a:cs typeface="Inter"/>
                          <a:sym typeface="Inter"/>
                        </a:rPr>
                        <a:t>Participation in any race category of choice through a special 20th Edition Bib (event rules apply). If a fundraiser has already registered, his/her Bib will be upgraded to the special 20th Edition bib with the runner's name printed on it. </a:t>
                      </a:r>
                      <a:r>
                        <a:rPr lang="en-US" sz="1200">
                          <a:solidFill>
                            <a:srgbClr val="FF3131"/>
                          </a:solidFill>
                          <a:latin typeface="Inter"/>
                          <a:ea typeface="Inter"/>
                          <a:cs typeface="Inter"/>
                          <a:sym typeface="Inter"/>
                        </a:rPr>
                        <a:t>*</a:t>
                      </a:r>
                    </a:p>
                    <a:p>
                      <a:pPr algn="just" marL="259080" indent="-129540" lvl="1">
                        <a:lnSpc>
                          <a:spcPts val="1679"/>
                        </a:lnSpc>
                        <a:buFont typeface="Arial"/>
                        <a:buChar char="•"/>
                      </a:pPr>
                      <a:r>
                        <a:rPr lang="en-US" sz="1200">
                          <a:solidFill>
                            <a:srgbClr val="FFFFFF"/>
                          </a:solidFill>
                          <a:latin typeface="Inter"/>
                          <a:ea typeface="Inter"/>
                          <a:cs typeface="Inter"/>
                          <a:sym typeface="Inter"/>
                        </a:rPr>
                        <a:t>Personalized 6-digit Bib number of the  fundraiser’s choice on the existing running bib (subject to availability) until 26th September. </a:t>
                      </a:r>
                      <a:r>
                        <a:rPr lang="en-US" sz="1200">
                          <a:solidFill>
                            <a:srgbClr val="FF3131"/>
                          </a:solidFill>
                          <a:latin typeface="Inter"/>
                          <a:ea typeface="Inter"/>
                          <a:cs typeface="Inter"/>
                          <a:sym typeface="Inter"/>
                        </a:rPr>
                        <a:t>*</a:t>
                      </a:r>
                    </a:p>
                    <a:p>
                      <a:pPr algn="just" marL="259080" indent="-129540" lvl="1">
                        <a:lnSpc>
                          <a:spcPts val="1679"/>
                        </a:lnSpc>
                        <a:buFont typeface="Arial"/>
                        <a:buChar char="•"/>
                      </a:pPr>
                      <a:r>
                        <a:rPr lang="en-US" sz="1200">
                          <a:solidFill>
                            <a:srgbClr val="FFFFFF"/>
                          </a:solidFill>
                          <a:latin typeface="Inter"/>
                          <a:ea typeface="Inter"/>
                          <a:cs typeface="Inter"/>
                          <a:sym typeface="Inter"/>
                        </a:rPr>
                        <a:t>Priority line up in the Great Delhi Run. </a:t>
                      </a:r>
                      <a:r>
                        <a:rPr lang="en-US" sz="1200">
                          <a:solidFill>
                            <a:srgbClr val="FF3131"/>
                          </a:solidFill>
                          <a:latin typeface="Inter"/>
                          <a:ea typeface="Inter"/>
                          <a:cs typeface="Inter"/>
                          <a:sym typeface="Inter"/>
                        </a:rPr>
                        <a:t>*</a:t>
                      </a:r>
                    </a:p>
                    <a:p>
                      <a:pPr algn="just" marL="259080" indent="-129540" lvl="1">
                        <a:lnSpc>
                          <a:spcPts val="1679"/>
                        </a:lnSpc>
                        <a:buFont typeface="Arial"/>
                        <a:buChar char="•"/>
                      </a:pPr>
                      <a:r>
                        <a:rPr lang="en-US" sz="1200">
                          <a:solidFill>
                            <a:srgbClr val="FFFFFF"/>
                          </a:solidFill>
                          <a:latin typeface="Inter"/>
                          <a:ea typeface="Inter"/>
                          <a:cs typeface="Inter"/>
                          <a:sym typeface="Inter"/>
                        </a:rPr>
                        <a:t>Invitation &amp; access to the Grand Stand invite for self. </a:t>
                      </a:r>
                      <a:r>
                        <a:rPr lang="en-US" sz="1200">
                          <a:solidFill>
                            <a:srgbClr val="FF3131"/>
                          </a:solidFill>
                          <a:latin typeface="Inter"/>
                          <a:ea typeface="Inter"/>
                          <a:cs typeface="Inter"/>
                          <a:sym typeface="Inter"/>
                        </a:rPr>
                        <a:t>*</a:t>
                      </a:r>
                    </a:p>
                    <a:p>
                      <a:pPr algn="just" marL="259080" indent="-129540" lvl="1">
                        <a:lnSpc>
                          <a:spcPts val="1679"/>
                        </a:lnSpc>
                        <a:buFont typeface="Arial"/>
                        <a:buChar char="•"/>
                      </a:pPr>
                      <a:r>
                        <a:rPr lang="en-US" sz="1200">
                          <a:solidFill>
                            <a:srgbClr val="FFFFFF"/>
                          </a:solidFill>
                          <a:latin typeface="Inter"/>
                          <a:ea typeface="Inter"/>
                          <a:cs typeface="Inter"/>
                          <a:sym typeface="Inter"/>
                        </a:rPr>
                        <a:t>Mention on the ‘Social Stars’ section of the Philanthropy page on the event website.</a:t>
                      </a:r>
                    </a:p>
                    <a:p>
                      <a:pPr algn="just" marL="259080" indent="-129540" lvl="1">
                        <a:lnSpc>
                          <a:spcPts val="1679"/>
                        </a:lnSpc>
                        <a:buFont typeface="Arial"/>
                        <a:buChar char="•"/>
                      </a:pPr>
                      <a:r>
                        <a:rPr lang="en-US" sz="1200">
                          <a:solidFill>
                            <a:srgbClr val="FFFFFF"/>
                          </a:solidFill>
                          <a:latin typeface="Inter"/>
                          <a:ea typeface="Inter"/>
                          <a:cs typeface="Inter"/>
                          <a:sym typeface="Inter"/>
                        </a:rPr>
                        <a:t>Event t-shirt. </a:t>
                      </a:r>
                      <a:r>
                        <a:rPr lang="en-US" sz="1200">
                          <a:solidFill>
                            <a:srgbClr val="FF3131"/>
                          </a:solidFill>
                          <a:latin typeface="Inter"/>
                          <a:ea typeface="Inter"/>
                          <a:cs typeface="Inter"/>
                          <a:sym typeface="Inter"/>
                        </a:rPr>
                        <a:t>* </a:t>
                      </a:r>
                    </a:p>
                    <a:p>
                      <a:pPr algn="just" marL="259080" indent="-129540" lvl="1">
                        <a:lnSpc>
                          <a:spcPts val="1679"/>
                        </a:lnSpc>
                        <a:buFont typeface="Arial"/>
                        <a:buChar char="•"/>
                      </a:pPr>
                      <a:r>
                        <a:rPr lang="en-US" sz="1200">
                          <a:solidFill>
                            <a:srgbClr val="FFFFFF"/>
                          </a:solidFill>
                          <a:latin typeface="Inter"/>
                          <a:ea typeface="Inter"/>
                          <a:cs typeface="Inter"/>
                          <a:sym typeface="Inter"/>
                        </a:rPr>
                        <a:t>Photograph + mention in VDHM 2025 philanthropy docket. </a:t>
                      </a:r>
                    </a:p>
                  </a:txBody>
                  <a:tcPr marL="99370" marR="99370" marT="99370" marB="99370" anchor="ctr">
                    <a:lnL cmpd="sng" algn="ctr" cap="flat" w="16562">
                      <a:solidFill>
                        <a:srgbClr val="FFFFFF"/>
                      </a:solidFill>
                      <a:prstDash val="solid"/>
                      <a:round/>
                      <a:headEnd type="none" w="med" len="med"/>
                      <a:tailEnd type="none" w="med" len="med"/>
                    </a:lnL>
                    <a:lnR cmpd="sng" algn="ctr" cap="flat" w="16562">
                      <a:solidFill>
                        <a:srgbClr val="FFFFFF"/>
                      </a:solidFill>
                      <a:prstDash val="solid"/>
                      <a:round/>
                      <a:headEnd type="none" w="med" len="med"/>
                      <a:tailEnd type="none" w="med" len="med"/>
                    </a:lnR>
                    <a:lnT cmpd="sng" algn="ctr" cap="flat" w="16562">
                      <a:solidFill>
                        <a:srgbClr val="FFFFFF"/>
                      </a:solidFill>
                      <a:prstDash val="solid"/>
                      <a:round/>
                      <a:headEnd type="none" w="med" len="med"/>
                      <a:tailEnd type="none" w="med" len="med"/>
                    </a:lnT>
                    <a:lnB cmpd="sng" algn="ctr" cap="flat" w="16562">
                      <a:solidFill>
                        <a:srgbClr val="FFFFFF"/>
                      </a:solidFill>
                      <a:prstDash val="solid"/>
                      <a:round/>
                      <a:headEnd type="none" w="med" len="med"/>
                      <a:tailEnd type="none" w="med" len="med"/>
                    </a:lnB>
                    <a:solidFill>
                      <a:srgbClr val="949292"/>
                    </a:solidFill>
                  </a:tcPr>
                </a:tc>
              </a:tr>
              <a:tr h="1126984">
                <a:tc>
                  <a:txBody>
                    <a:bodyPr anchor="t" rtlCol="false"/>
                    <a:lstStyle/>
                    <a:p>
                      <a:pPr algn="ctr">
                        <a:lnSpc>
                          <a:spcPts val="1679"/>
                        </a:lnSpc>
                        <a:defRPr/>
                      </a:pPr>
                      <a:r>
                        <a:rPr lang="en-US" sz="1200" b="true">
                          <a:solidFill>
                            <a:srgbClr val="FFFFFF"/>
                          </a:solidFill>
                          <a:latin typeface="Inter Bold"/>
                          <a:ea typeface="Inter Bold"/>
                          <a:cs typeface="Inter Bold"/>
                          <a:sym typeface="Inter Bold"/>
                        </a:rPr>
                        <a:t>Change Maker</a:t>
                      </a:r>
                      <a:endParaRPr lang="en-US" sz="1100"/>
                    </a:p>
                    <a:p>
                      <a:pPr algn="ctr">
                        <a:lnSpc>
                          <a:spcPts val="1679"/>
                        </a:lnSpc>
                      </a:pPr>
                      <a:r>
                        <a:rPr lang="en-US" sz="1200" b="true">
                          <a:solidFill>
                            <a:srgbClr val="FFFFFF"/>
                          </a:solidFill>
                          <a:latin typeface="Inter Bold"/>
                          <a:ea typeface="Inter Bold"/>
                          <a:cs typeface="Inter Bold"/>
                          <a:sym typeface="Inter Bold"/>
                        </a:rPr>
                        <a:t>₹3 lakh to ₹4,99,999</a:t>
                      </a:r>
                    </a:p>
                  </a:txBody>
                  <a:tcPr marL="99370" marR="99370" marT="99370" marB="99370" anchor="ctr">
                    <a:lnL cmpd="sng" algn="ctr" cap="flat" w="16562">
                      <a:solidFill>
                        <a:srgbClr val="FFFFFF"/>
                      </a:solidFill>
                      <a:prstDash val="solid"/>
                      <a:round/>
                      <a:headEnd type="none" w="med" len="med"/>
                      <a:tailEnd type="none" w="med" len="med"/>
                    </a:lnL>
                    <a:lnR cmpd="sng" algn="ctr" cap="flat" w="16562">
                      <a:solidFill>
                        <a:srgbClr val="FFFFFF"/>
                      </a:solidFill>
                      <a:prstDash val="solid"/>
                      <a:round/>
                      <a:headEnd type="none" w="med" len="med"/>
                      <a:tailEnd type="none" w="med" len="med"/>
                    </a:lnR>
                    <a:lnT cmpd="sng" algn="ctr" cap="flat" w="16562">
                      <a:solidFill>
                        <a:srgbClr val="FFFFFF"/>
                      </a:solidFill>
                      <a:prstDash val="solid"/>
                      <a:round/>
                      <a:headEnd type="none" w="med" len="med"/>
                      <a:tailEnd type="none" w="med" len="med"/>
                    </a:lnT>
                    <a:lnB cmpd="sng" algn="ctr" cap="flat" w="16562">
                      <a:solidFill>
                        <a:srgbClr val="FFFFFF"/>
                      </a:solidFill>
                      <a:prstDash val="solid"/>
                      <a:round/>
                      <a:headEnd type="none" w="med" len="med"/>
                      <a:tailEnd type="none" w="med" len="med"/>
                    </a:lnB>
                    <a:solidFill>
                      <a:srgbClr val="444444"/>
                    </a:solidFill>
                  </a:tcPr>
                </a:tc>
                <a:tc>
                  <a:txBody>
                    <a:bodyPr anchor="t" rtlCol="false"/>
                    <a:lstStyle/>
                    <a:p>
                      <a:pPr algn="just">
                        <a:lnSpc>
                          <a:spcPts val="1679"/>
                        </a:lnSpc>
                        <a:defRPr/>
                      </a:pPr>
                      <a:r>
                        <a:rPr lang="en-US" sz="1200">
                          <a:solidFill>
                            <a:srgbClr val="FFFFFF"/>
                          </a:solidFill>
                          <a:latin typeface="Inter"/>
                          <a:ea typeface="Inter"/>
                          <a:cs typeface="Inter"/>
                          <a:sym typeface="Inter"/>
                        </a:rPr>
                        <a:t>All benefits</a:t>
                      </a:r>
                      <a:r>
                        <a:rPr lang="en-US" sz="1200">
                          <a:solidFill>
                            <a:srgbClr val="FFFFFF"/>
                          </a:solidFill>
                          <a:latin typeface="Inter"/>
                          <a:ea typeface="Inter"/>
                          <a:cs typeface="Inter"/>
                          <a:sym typeface="Inter"/>
                        </a:rPr>
                        <a:t> of Change Initiator.</a:t>
                      </a:r>
                      <a:endParaRPr lang="en-US" sz="1100"/>
                    </a:p>
                    <a:p>
                      <a:pPr algn="just">
                        <a:lnSpc>
                          <a:spcPts val="1679"/>
                        </a:lnSpc>
                      </a:pPr>
                      <a:r>
                        <a:rPr lang="en-US" sz="1200">
                          <a:solidFill>
                            <a:srgbClr val="FFFFFF"/>
                          </a:solidFill>
                          <a:latin typeface="Inter"/>
                          <a:ea typeface="Inter"/>
                          <a:cs typeface="Inter"/>
                          <a:sym typeface="Inter"/>
                        </a:rPr>
                        <a:t>+ Featured on Wall of Stars at the Expo and Event Media Center. </a:t>
                      </a:r>
                      <a:r>
                        <a:rPr lang="en-US" sz="1200">
                          <a:solidFill>
                            <a:srgbClr val="FF3131"/>
                          </a:solidFill>
                          <a:latin typeface="Inter"/>
                          <a:ea typeface="Inter"/>
                          <a:cs typeface="Inter"/>
                          <a:sym typeface="Inter"/>
                        </a:rPr>
                        <a:t>*</a:t>
                      </a:r>
                    </a:p>
                    <a:p>
                      <a:pPr algn="just">
                        <a:lnSpc>
                          <a:spcPts val="1679"/>
                        </a:lnSpc>
                      </a:pPr>
                      <a:r>
                        <a:rPr lang="en-US" sz="1200">
                          <a:solidFill>
                            <a:srgbClr val="FFFFFF"/>
                          </a:solidFill>
                          <a:latin typeface="Inter"/>
                          <a:ea typeface="Inter"/>
                          <a:cs typeface="Inter"/>
                          <a:sym typeface="Inter"/>
                        </a:rPr>
                        <a:t>+</a:t>
                      </a:r>
                      <a:r>
                        <a:rPr lang="en-US" sz="1200">
                          <a:solidFill>
                            <a:srgbClr val="FFFFFF"/>
                          </a:solidFill>
                          <a:latin typeface="Inter"/>
                          <a:ea typeface="Inter"/>
                          <a:cs typeface="Inter"/>
                          <a:sym typeface="Inter"/>
                        </a:rPr>
                        <a:t> One downloadable race day photograph, if captured by the event's official photographer (only for Half Marathon &amp; Open 10k).  </a:t>
                      </a:r>
                    </a:p>
                  </a:txBody>
                  <a:tcPr marL="99370" marR="99370" marT="99370" marB="99370" anchor="ctr">
                    <a:lnL cmpd="sng" algn="ctr" cap="flat" w="16562">
                      <a:solidFill>
                        <a:srgbClr val="FFFFFF"/>
                      </a:solidFill>
                      <a:prstDash val="solid"/>
                      <a:round/>
                      <a:headEnd type="none" w="med" len="med"/>
                      <a:tailEnd type="none" w="med" len="med"/>
                    </a:lnL>
                    <a:lnR cmpd="sng" algn="ctr" cap="flat" w="16562">
                      <a:solidFill>
                        <a:srgbClr val="FFFFFF"/>
                      </a:solidFill>
                      <a:prstDash val="solid"/>
                      <a:round/>
                      <a:headEnd type="none" w="med" len="med"/>
                      <a:tailEnd type="none" w="med" len="med"/>
                    </a:lnR>
                    <a:lnT cmpd="sng" algn="ctr" cap="flat" w="16562">
                      <a:solidFill>
                        <a:srgbClr val="FFFFFF"/>
                      </a:solidFill>
                      <a:prstDash val="solid"/>
                      <a:round/>
                      <a:headEnd type="none" w="med" len="med"/>
                      <a:tailEnd type="none" w="med" len="med"/>
                    </a:lnT>
                    <a:lnB cmpd="sng" algn="ctr" cap="flat" w="16562">
                      <a:solidFill>
                        <a:srgbClr val="FFFFFF"/>
                      </a:solidFill>
                      <a:prstDash val="solid"/>
                      <a:round/>
                      <a:headEnd type="none" w="med" len="med"/>
                      <a:tailEnd type="none" w="med" len="med"/>
                    </a:lnB>
                    <a:solidFill>
                      <a:srgbClr val="949292"/>
                    </a:solidFill>
                  </a:tcPr>
                </a:tc>
              </a:tr>
              <a:tr h="2205737">
                <a:tc>
                  <a:txBody>
                    <a:bodyPr anchor="t" rtlCol="false"/>
                    <a:lstStyle/>
                    <a:p>
                      <a:pPr algn="ctr">
                        <a:lnSpc>
                          <a:spcPts val="1679"/>
                        </a:lnSpc>
                        <a:defRPr/>
                      </a:pPr>
                      <a:r>
                        <a:rPr lang="en-US" sz="1200" b="true">
                          <a:solidFill>
                            <a:srgbClr val="FFFFFF"/>
                          </a:solidFill>
                          <a:latin typeface="Inter Bold"/>
                          <a:ea typeface="Inter Bold"/>
                          <a:cs typeface="Inter Bold"/>
                          <a:sym typeface="Inter Bold"/>
                        </a:rPr>
                        <a:t>Change Influencer</a:t>
                      </a:r>
                      <a:endParaRPr lang="en-US" sz="1100"/>
                    </a:p>
                    <a:p>
                      <a:pPr algn="ctr">
                        <a:lnSpc>
                          <a:spcPts val="1679"/>
                        </a:lnSpc>
                      </a:pPr>
                      <a:r>
                        <a:rPr lang="en-US" sz="1200" b="true">
                          <a:solidFill>
                            <a:srgbClr val="FFFFFF"/>
                          </a:solidFill>
                          <a:latin typeface="Inter Bold"/>
                          <a:ea typeface="Inter Bold"/>
                          <a:cs typeface="Inter Bold"/>
                          <a:sym typeface="Inter Bold"/>
                        </a:rPr>
                        <a:t>₹5 lakh to ₹7,49,999</a:t>
                      </a:r>
                    </a:p>
                  </a:txBody>
                  <a:tcPr marL="99370" marR="99370" marT="99370" marB="99370" anchor="ctr">
                    <a:lnL cmpd="sng" algn="ctr" cap="flat" w="16562">
                      <a:solidFill>
                        <a:srgbClr val="FFFFFF"/>
                      </a:solidFill>
                      <a:prstDash val="solid"/>
                      <a:round/>
                      <a:headEnd type="none" w="med" len="med"/>
                      <a:tailEnd type="none" w="med" len="med"/>
                    </a:lnL>
                    <a:lnR cmpd="sng" algn="ctr" cap="flat" w="16562">
                      <a:solidFill>
                        <a:srgbClr val="FFFFFF"/>
                      </a:solidFill>
                      <a:prstDash val="solid"/>
                      <a:round/>
                      <a:headEnd type="none" w="med" len="med"/>
                      <a:tailEnd type="none" w="med" len="med"/>
                    </a:lnR>
                    <a:lnT cmpd="sng" algn="ctr" cap="flat" w="16562">
                      <a:solidFill>
                        <a:srgbClr val="FFFFFF"/>
                      </a:solidFill>
                      <a:prstDash val="solid"/>
                      <a:round/>
                      <a:headEnd type="none" w="med" len="med"/>
                      <a:tailEnd type="none" w="med" len="med"/>
                    </a:lnT>
                    <a:lnB cmpd="sng" algn="ctr" cap="flat" w="16562">
                      <a:solidFill>
                        <a:srgbClr val="FFFFFF"/>
                      </a:solidFill>
                      <a:prstDash val="solid"/>
                      <a:round/>
                      <a:headEnd type="none" w="med" len="med"/>
                      <a:tailEnd type="none" w="med" len="med"/>
                    </a:lnB>
                    <a:solidFill>
                      <a:srgbClr val="444444"/>
                    </a:solidFill>
                  </a:tcPr>
                </a:tc>
                <a:tc>
                  <a:txBody>
                    <a:bodyPr anchor="t" rtlCol="false"/>
                    <a:lstStyle/>
                    <a:p>
                      <a:pPr algn="just">
                        <a:lnSpc>
                          <a:spcPts val="1679"/>
                        </a:lnSpc>
                        <a:defRPr/>
                      </a:pPr>
                      <a:r>
                        <a:rPr lang="en-US" sz="1200">
                          <a:solidFill>
                            <a:srgbClr val="FFFFFF"/>
                          </a:solidFill>
                          <a:latin typeface="Inter"/>
                          <a:ea typeface="Inter"/>
                          <a:cs typeface="Inter"/>
                          <a:sym typeface="Inter"/>
                        </a:rPr>
                        <a:t>All benefits of Change Maker.</a:t>
                      </a:r>
                      <a:endParaRPr lang="en-US" sz="1100"/>
                    </a:p>
                    <a:p>
                      <a:pPr algn="just">
                        <a:lnSpc>
                          <a:spcPts val="1679"/>
                        </a:lnSpc>
                      </a:pPr>
                      <a:r>
                        <a:rPr lang="en-US" sz="1200">
                          <a:solidFill>
                            <a:srgbClr val="FFFFFF"/>
                          </a:solidFill>
                          <a:latin typeface="Inter"/>
                          <a:ea typeface="Inter"/>
                          <a:cs typeface="Inter"/>
                          <a:sym typeface="Inter"/>
                        </a:rPr>
                        <a:t>+ Event track suit</a:t>
                      </a:r>
                      <a:r>
                        <a:rPr lang="en-US" sz="1200">
                          <a:solidFill>
                            <a:srgbClr val="FF3131"/>
                          </a:solidFill>
                          <a:latin typeface="Inter"/>
                          <a:ea typeface="Inter"/>
                          <a:cs typeface="Inter"/>
                          <a:sym typeface="Inter"/>
                        </a:rPr>
                        <a:t>*</a:t>
                      </a:r>
                    </a:p>
                    <a:p>
                      <a:pPr algn="just">
                        <a:lnSpc>
                          <a:spcPts val="1679"/>
                        </a:lnSpc>
                      </a:pPr>
                      <a:r>
                        <a:rPr lang="en-US" sz="1200">
                          <a:solidFill>
                            <a:srgbClr val="FFFFFF"/>
                          </a:solidFill>
                          <a:latin typeface="Inter"/>
                          <a:ea typeface="Inter"/>
                          <a:cs typeface="Inter"/>
                          <a:sym typeface="Inter"/>
                        </a:rPr>
                        <a:t>+ Personalised Event t-shirt</a:t>
                      </a:r>
                      <a:r>
                        <a:rPr lang="en-US" sz="1200">
                          <a:solidFill>
                            <a:srgbClr val="FF3131"/>
                          </a:solidFill>
                          <a:latin typeface="Inter"/>
                          <a:ea typeface="Inter"/>
                          <a:cs typeface="Inter"/>
                          <a:sym typeface="Inter"/>
                        </a:rPr>
                        <a:t>*</a:t>
                      </a:r>
                    </a:p>
                    <a:p>
                      <a:pPr algn="just">
                        <a:lnSpc>
                          <a:spcPts val="1679"/>
                        </a:lnSpc>
                      </a:pPr>
                      <a:r>
                        <a:rPr lang="en-US" sz="1200">
                          <a:solidFill>
                            <a:srgbClr val="FFFFFF"/>
                          </a:solidFill>
                          <a:latin typeface="Inter"/>
                          <a:ea typeface="Inter"/>
                          <a:cs typeface="Inter"/>
                          <a:sym typeface="Inter"/>
                        </a:rPr>
                        <a:t>+ Invitation to the philanthropy press meet during race week</a:t>
                      </a:r>
                      <a:r>
                        <a:rPr lang="en-US" sz="1200">
                          <a:solidFill>
                            <a:srgbClr val="FF3131"/>
                          </a:solidFill>
                          <a:latin typeface="Inter"/>
                          <a:ea typeface="Inter"/>
                          <a:cs typeface="Inter"/>
                          <a:sym typeface="Inter"/>
                        </a:rPr>
                        <a:t>*</a:t>
                      </a:r>
                    </a:p>
                    <a:p>
                      <a:pPr algn="just">
                        <a:lnSpc>
                          <a:spcPts val="1679"/>
                        </a:lnSpc>
                      </a:pPr>
                      <a:r>
                        <a:rPr lang="en-US" sz="1200">
                          <a:solidFill>
                            <a:srgbClr val="FFFFFF"/>
                          </a:solidFill>
                          <a:latin typeface="Inter"/>
                          <a:ea typeface="Inter"/>
                          <a:cs typeface="Inter"/>
                          <a:sym typeface="Inter"/>
                        </a:rPr>
                        <a:t>+ Invite to Procam Marquee for self</a:t>
                      </a:r>
                      <a:r>
                        <a:rPr lang="en-US" sz="1200">
                          <a:solidFill>
                            <a:srgbClr val="FF3131"/>
                          </a:solidFill>
                          <a:latin typeface="Inter"/>
                          <a:ea typeface="Inter"/>
                          <a:cs typeface="Inter"/>
                          <a:sym typeface="Inter"/>
                        </a:rPr>
                        <a:t>*</a:t>
                      </a:r>
                    </a:p>
                    <a:p>
                      <a:pPr algn="just">
                        <a:lnSpc>
                          <a:spcPts val="1679"/>
                        </a:lnSpc>
                      </a:pPr>
                      <a:r>
                        <a:rPr lang="en-US" sz="1200">
                          <a:solidFill>
                            <a:srgbClr val="FFFFFF"/>
                          </a:solidFill>
                          <a:latin typeface="Inter"/>
                          <a:ea typeface="Inter"/>
                          <a:cs typeface="Inter"/>
                          <a:sym typeface="Inter"/>
                        </a:rPr>
                        <a:t>+ Featured on Wall of Stars within the Procam Marquee</a:t>
                      </a:r>
                      <a:r>
                        <a:rPr lang="en-US" sz="1200">
                          <a:solidFill>
                            <a:srgbClr val="FF3131"/>
                          </a:solidFill>
                          <a:latin typeface="Inter"/>
                          <a:ea typeface="Inter"/>
                          <a:cs typeface="Inter"/>
                          <a:sym typeface="Inter"/>
                        </a:rPr>
                        <a:t>*</a:t>
                      </a:r>
                    </a:p>
                    <a:p>
                      <a:pPr algn="just">
                        <a:lnSpc>
                          <a:spcPts val="1679"/>
                        </a:lnSpc>
                      </a:pPr>
                      <a:r>
                        <a:rPr lang="en-US" sz="1200">
                          <a:solidFill>
                            <a:srgbClr val="FFFFFF"/>
                          </a:solidFill>
                          <a:latin typeface="Inter"/>
                          <a:ea typeface="Inter"/>
                          <a:cs typeface="Inter"/>
                          <a:sym typeface="Inter"/>
                        </a:rPr>
                        <a:t>+ Special memento signed by the International Event Ambassador</a:t>
                      </a:r>
                    </a:p>
                    <a:p>
                      <a:pPr algn="just">
                        <a:lnSpc>
                          <a:spcPts val="1679"/>
                        </a:lnSpc>
                      </a:pPr>
                      <a:r>
                        <a:rPr lang="en-US" sz="1200">
                          <a:solidFill>
                            <a:srgbClr val="FFFFFF"/>
                          </a:solidFill>
                          <a:latin typeface="Inter"/>
                          <a:ea typeface="Inter"/>
                          <a:cs typeface="Inter"/>
                          <a:sym typeface="Inter"/>
                        </a:rPr>
                        <a:t>+ Quarter page feature in Event Docket</a:t>
                      </a:r>
                    </a:p>
                    <a:p>
                      <a:pPr algn="just">
                        <a:lnSpc>
                          <a:spcPts val="1679"/>
                        </a:lnSpc>
                      </a:pPr>
                      <a:r>
                        <a:rPr lang="en-US" sz="1200">
                          <a:solidFill>
                            <a:srgbClr val="FFFFFF"/>
                          </a:solidFill>
                          <a:latin typeface="Inter"/>
                          <a:ea typeface="Inter"/>
                          <a:cs typeface="Inter"/>
                          <a:sym typeface="Inter"/>
                        </a:rPr>
                        <a:t>+ Invitation to the Philanthropy Awards for self post race day</a:t>
                      </a:r>
                    </a:p>
                  </a:txBody>
                  <a:tcPr marL="99370" marR="99370" marT="99370" marB="99370" anchor="ctr">
                    <a:lnL cmpd="sng" algn="ctr" cap="flat" w="16562">
                      <a:solidFill>
                        <a:srgbClr val="FFFFFF"/>
                      </a:solidFill>
                      <a:prstDash val="solid"/>
                      <a:round/>
                      <a:headEnd type="none" w="med" len="med"/>
                      <a:tailEnd type="none" w="med" len="med"/>
                    </a:lnL>
                    <a:lnR cmpd="sng" algn="ctr" cap="flat" w="16562">
                      <a:solidFill>
                        <a:srgbClr val="FFFFFF"/>
                      </a:solidFill>
                      <a:prstDash val="solid"/>
                      <a:round/>
                      <a:headEnd type="none" w="med" len="med"/>
                      <a:tailEnd type="none" w="med" len="med"/>
                    </a:lnR>
                    <a:lnT cmpd="sng" algn="ctr" cap="flat" w="16562">
                      <a:solidFill>
                        <a:srgbClr val="FFFFFF"/>
                      </a:solidFill>
                      <a:prstDash val="solid"/>
                      <a:round/>
                      <a:headEnd type="none" w="med" len="med"/>
                      <a:tailEnd type="none" w="med" len="med"/>
                    </a:lnT>
                    <a:lnB cmpd="sng" algn="ctr" cap="flat" w="16562">
                      <a:solidFill>
                        <a:srgbClr val="FFFFFF"/>
                      </a:solidFill>
                      <a:prstDash val="solid"/>
                      <a:round/>
                      <a:headEnd type="none" w="med" len="med"/>
                      <a:tailEnd type="none" w="med" len="med"/>
                    </a:lnB>
                    <a:solidFill>
                      <a:srgbClr val="949292"/>
                    </a:solidFill>
                  </a:tcPr>
                </a:tc>
              </a:tr>
              <a:tr h="1342734">
                <a:tc>
                  <a:txBody>
                    <a:bodyPr anchor="t" rtlCol="false"/>
                    <a:lstStyle/>
                    <a:p>
                      <a:pPr algn="ctr">
                        <a:lnSpc>
                          <a:spcPts val="1679"/>
                        </a:lnSpc>
                        <a:defRPr/>
                      </a:pPr>
                      <a:r>
                        <a:rPr lang="en-US" sz="1200" b="true">
                          <a:solidFill>
                            <a:srgbClr val="FFFFFF"/>
                          </a:solidFill>
                          <a:latin typeface="Inter Bold"/>
                          <a:ea typeface="Inter Bold"/>
                          <a:cs typeface="Inter Bold"/>
                          <a:sym typeface="Inter Bold"/>
                        </a:rPr>
                        <a:t>Change Leader</a:t>
                      </a:r>
                      <a:endParaRPr lang="en-US" sz="1100"/>
                    </a:p>
                    <a:p>
                      <a:pPr algn="ctr">
                        <a:lnSpc>
                          <a:spcPts val="1679"/>
                        </a:lnSpc>
                      </a:pPr>
                      <a:r>
                        <a:rPr lang="en-US" sz="1200" b="true">
                          <a:solidFill>
                            <a:srgbClr val="FFFFFF"/>
                          </a:solidFill>
                          <a:latin typeface="Inter Bold"/>
                          <a:ea typeface="Inter Bold"/>
                          <a:cs typeface="Inter Bold"/>
                          <a:sym typeface="Inter Bold"/>
                        </a:rPr>
                        <a:t>₹7.50 lakh to ₹9,99,999</a:t>
                      </a:r>
                    </a:p>
                  </a:txBody>
                  <a:tcPr marL="99370" marR="99370" marT="99370" marB="99370" anchor="ctr">
                    <a:lnL cmpd="sng" algn="ctr" cap="flat" w="16562">
                      <a:solidFill>
                        <a:srgbClr val="FFFFFF"/>
                      </a:solidFill>
                      <a:prstDash val="solid"/>
                      <a:round/>
                      <a:headEnd type="none" w="med" len="med"/>
                      <a:tailEnd type="none" w="med" len="med"/>
                    </a:lnL>
                    <a:lnR cmpd="sng" algn="ctr" cap="flat" w="16562">
                      <a:solidFill>
                        <a:srgbClr val="FFFFFF"/>
                      </a:solidFill>
                      <a:prstDash val="solid"/>
                      <a:round/>
                      <a:headEnd type="none" w="med" len="med"/>
                      <a:tailEnd type="none" w="med" len="med"/>
                    </a:lnR>
                    <a:lnT cmpd="sng" algn="ctr" cap="flat" w="16562">
                      <a:solidFill>
                        <a:srgbClr val="FFFFFF"/>
                      </a:solidFill>
                      <a:prstDash val="solid"/>
                      <a:round/>
                      <a:headEnd type="none" w="med" len="med"/>
                      <a:tailEnd type="none" w="med" len="med"/>
                    </a:lnT>
                    <a:lnB cmpd="sng" algn="ctr" cap="flat" w="16562">
                      <a:solidFill>
                        <a:srgbClr val="FFFFFF"/>
                      </a:solidFill>
                      <a:prstDash val="solid"/>
                      <a:round/>
                      <a:headEnd type="none" w="med" len="med"/>
                      <a:tailEnd type="none" w="med" len="med"/>
                    </a:lnB>
                    <a:solidFill>
                      <a:srgbClr val="444444"/>
                    </a:solidFill>
                  </a:tcPr>
                </a:tc>
                <a:tc>
                  <a:txBody>
                    <a:bodyPr anchor="t" rtlCol="false"/>
                    <a:lstStyle/>
                    <a:p>
                      <a:pPr algn="just">
                        <a:lnSpc>
                          <a:spcPts val="1679"/>
                        </a:lnSpc>
                        <a:defRPr/>
                      </a:pPr>
                      <a:r>
                        <a:rPr lang="en-US" sz="1200">
                          <a:solidFill>
                            <a:srgbClr val="FFFFFF"/>
                          </a:solidFill>
                          <a:latin typeface="Inter"/>
                          <a:ea typeface="Inter"/>
                          <a:cs typeface="Inter"/>
                          <a:sym typeface="Inter"/>
                        </a:rPr>
                        <a:t>All benefits of Change Influencer</a:t>
                      </a:r>
                      <a:endParaRPr lang="en-US" sz="1100"/>
                    </a:p>
                    <a:p>
                      <a:pPr algn="just">
                        <a:lnSpc>
                          <a:spcPts val="1679"/>
                        </a:lnSpc>
                      </a:pPr>
                      <a:r>
                        <a:rPr lang="en-US" sz="1200">
                          <a:solidFill>
                            <a:srgbClr val="FFFFFF"/>
                          </a:solidFill>
                          <a:latin typeface="Inter"/>
                          <a:ea typeface="Inter"/>
                          <a:cs typeface="Inter"/>
                          <a:sym typeface="Inter"/>
                        </a:rPr>
                        <a:t>+ Event shoes</a:t>
                      </a:r>
                      <a:r>
                        <a:rPr lang="en-US" sz="1200">
                          <a:solidFill>
                            <a:srgbClr val="FF3131"/>
                          </a:solidFill>
                          <a:latin typeface="Inter"/>
                          <a:ea typeface="Inter"/>
                          <a:cs typeface="Inter"/>
                          <a:sym typeface="Inter"/>
                        </a:rPr>
                        <a:t>* </a:t>
                      </a:r>
                    </a:p>
                    <a:p>
                      <a:pPr algn="just">
                        <a:lnSpc>
                          <a:spcPts val="1679"/>
                        </a:lnSpc>
                      </a:pPr>
                      <a:r>
                        <a:rPr lang="en-US" sz="1200">
                          <a:solidFill>
                            <a:srgbClr val="FFFFFF"/>
                          </a:solidFill>
                          <a:latin typeface="Inter"/>
                          <a:ea typeface="Inter"/>
                          <a:cs typeface="Inter"/>
                          <a:sym typeface="Inter"/>
                        </a:rPr>
                        <a:t>+ An opportunity for meet &amp; greet with the International Event Ambassador</a:t>
                      </a:r>
                      <a:r>
                        <a:rPr lang="en-US" sz="1200">
                          <a:solidFill>
                            <a:srgbClr val="FF3131"/>
                          </a:solidFill>
                          <a:latin typeface="Inter"/>
                          <a:ea typeface="Inter"/>
                          <a:cs typeface="Inter"/>
                          <a:sym typeface="Inter"/>
                        </a:rPr>
                        <a:t>* </a:t>
                      </a:r>
                    </a:p>
                    <a:p>
                      <a:pPr algn="just">
                        <a:lnSpc>
                          <a:spcPts val="1679"/>
                        </a:lnSpc>
                      </a:pPr>
                      <a:r>
                        <a:rPr lang="en-US" sz="1200">
                          <a:solidFill>
                            <a:srgbClr val="FFFFFF"/>
                          </a:solidFill>
                          <a:latin typeface="Inter"/>
                          <a:ea typeface="Inter"/>
                          <a:cs typeface="Inter"/>
                          <a:sym typeface="Inter"/>
                        </a:rPr>
                        <a:t>+ Half page feature in Event Docket</a:t>
                      </a:r>
                    </a:p>
                    <a:p>
                      <a:pPr algn="just">
                        <a:lnSpc>
                          <a:spcPts val="1679"/>
                        </a:lnSpc>
                      </a:pPr>
                      <a:r>
                        <a:rPr lang="en-US" sz="1200">
                          <a:solidFill>
                            <a:srgbClr val="FFFFFF"/>
                          </a:solidFill>
                          <a:latin typeface="Inter"/>
                          <a:ea typeface="Inter"/>
                          <a:cs typeface="Inter"/>
                          <a:sym typeface="Inter"/>
                        </a:rPr>
                        <a:t>+ Additional one invite to the Philanthropy Awards</a:t>
                      </a:r>
                    </a:p>
                  </a:txBody>
                  <a:tcPr marL="99370" marR="99370" marT="99370" marB="99370" anchor="ctr">
                    <a:lnL cmpd="sng" algn="ctr" cap="flat" w="16562">
                      <a:solidFill>
                        <a:srgbClr val="FFFFFF"/>
                      </a:solidFill>
                      <a:prstDash val="solid"/>
                      <a:round/>
                      <a:headEnd type="none" w="med" len="med"/>
                      <a:tailEnd type="none" w="med" len="med"/>
                    </a:lnL>
                    <a:lnR cmpd="sng" algn="ctr" cap="flat" w="16562">
                      <a:solidFill>
                        <a:srgbClr val="FFFFFF"/>
                      </a:solidFill>
                      <a:prstDash val="solid"/>
                      <a:round/>
                      <a:headEnd type="none" w="med" len="med"/>
                      <a:tailEnd type="none" w="med" len="med"/>
                    </a:lnR>
                    <a:lnT cmpd="sng" algn="ctr" cap="flat" w="16562">
                      <a:solidFill>
                        <a:srgbClr val="FFFFFF"/>
                      </a:solidFill>
                      <a:prstDash val="solid"/>
                      <a:round/>
                      <a:headEnd type="none" w="med" len="med"/>
                      <a:tailEnd type="none" w="med" len="med"/>
                    </a:lnT>
                    <a:lnB cmpd="sng" algn="ctr" cap="flat" w="16562">
                      <a:solidFill>
                        <a:srgbClr val="FFFFFF"/>
                      </a:solidFill>
                      <a:prstDash val="solid"/>
                      <a:round/>
                      <a:headEnd type="none" w="med" len="med"/>
                      <a:tailEnd type="none" w="med" len="med"/>
                    </a:lnB>
                    <a:solidFill>
                      <a:srgbClr val="949292"/>
                    </a:solidFill>
                  </a:tcPr>
                </a:tc>
              </a:tr>
              <a:tr h="1126984">
                <a:tc>
                  <a:txBody>
                    <a:bodyPr anchor="t" rtlCol="false"/>
                    <a:lstStyle/>
                    <a:p>
                      <a:pPr algn="ctr">
                        <a:lnSpc>
                          <a:spcPts val="1679"/>
                        </a:lnSpc>
                        <a:defRPr/>
                      </a:pPr>
                      <a:r>
                        <a:rPr lang="en-US" sz="1200" b="true">
                          <a:solidFill>
                            <a:srgbClr val="FFFFFF"/>
                          </a:solidFill>
                          <a:latin typeface="Inter Bold"/>
                          <a:ea typeface="Inter Bold"/>
                          <a:cs typeface="Inter Bold"/>
                          <a:sym typeface="Inter Bold"/>
                        </a:rPr>
                        <a:t>Change Champion</a:t>
                      </a:r>
                      <a:endParaRPr lang="en-US" sz="1100"/>
                    </a:p>
                    <a:p>
                      <a:pPr algn="ctr">
                        <a:lnSpc>
                          <a:spcPts val="1679"/>
                        </a:lnSpc>
                      </a:pPr>
                      <a:r>
                        <a:rPr lang="en-US" sz="1200" b="true">
                          <a:solidFill>
                            <a:srgbClr val="FFFFFF"/>
                          </a:solidFill>
                          <a:latin typeface="Inter Bold"/>
                          <a:ea typeface="Inter Bold"/>
                          <a:cs typeface="Inter Bold"/>
                          <a:sym typeface="Inter Bold"/>
                        </a:rPr>
                        <a:t>₹10 lakh and above</a:t>
                      </a:r>
                    </a:p>
                  </a:txBody>
                  <a:tcPr marL="99370" marR="99370" marT="99370" marB="99370" anchor="ctr">
                    <a:lnL cmpd="sng" algn="ctr" cap="flat" w="16562">
                      <a:solidFill>
                        <a:srgbClr val="FFFFFF"/>
                      </a:solidFill>
                      <a:prstDash val="solid"/>
                      <a:round/>
                      <a:headEnd type="none" w="med" len="med"/>
                      <a:tailEnd type="none" w="med" len="med"/>
                    </a:lnL>
                    <a:lnR cmpd="sng" algn="ctr" cap="flat" w="16562">
                      <a:solidFill>
                        <a:srgbClr val="FFFFFF"/>
                      </a:solidFill>
                      <a:prstDash val="solid"/>
                      <a:round/>
                      <a:headEnd type="none" w="med" len="med"/>
                      <a:tailEnd type="none" w="med" len="med"/>
                    </a:lnR>
                    <a:lnT cmpd="sng" algn="ctr" cap="flat" w="16562">
                      <a:solidFill>
                        <a:srgbClr val="FFFFFF"/>
                      </a:solidFill>
                      <a:prstDash val="solid"/>
                      <a:round/>
                      <a:headEnd type="none" w="med" len="med"/>
                      <a:tailEnd type="none" w="med" len="med"/>
                    </a:lnT>
                    <a:lnB cmpd="sng" algn="ctr" cap="flat" w="16562">
                      <a:solidFill>
                        <a:srgbClr val="FFFFFF"/>
                      </a:solidFill>
                      <a:prstDash val="solid"/>
                      <a:round/>
                      <a:headEnd type="none" w="med" len="med"/>
                      <a:tailEnd type="none" w="med" len="med"/>
                    </a:lnB>
                    <a:solidFill>
                      <a:srgbClr val="444444"/>
                    </a:solidFill>
                  </a:tcPr>
                </a:tc>
                <a:tc>
                  <a:txBody>
                    <a:bodyPr anchor="t" rtlCol="false"/>
                    <a:lstStyle/>
                    <a:p>
                      <a:pPr algn="just">
                        <a:lnSpc>
                          <a:spcPts val="1679"/>
                        </a:lnSpc>
                        <a:defRPr/>
                      </a:pPr>
                      <a:r>
                        <a:rPr lang="en-US" sz="1200">
                          <a:solidFill>
                            <a:srgbClr val="FFFFFF"/>
                          </a:solidFill>
                          <a:latin typeface="Inter"/>
                          <a:ea typeface="Inter"/>
                          <a:cs typeface="Inter"/>
                          <a:sym typeface="Inter"/>
                        </a:rPr>
                        <a:t>All benefits of Change Leader</a:t>
                      </a:r>
                      <a:endParaRPr lang="en-US" sz="1100"/>
                    </a:p>
                    <a:p>
                      <a:pPr algn="just">
                        <a:lnSpc>
                          <a:spcPts val="1679"/>
                        </a:lnSpc>
                      </a:pPr>
                      <a:r>
                        <a:rPr lang="en-US" sz="1200">
                          <a:solidFill>
                            <a:srgbClr val="FFFFFF"/>
                          </a:solidFill>
                          <a:latin typeface="Inter"/>
                          <a:ea typeface="Inter"/>
                          <a:cs typeface="Inter"/>
                          <a:sym typeface="Inter"/>
                        </a:rPr>
                        <a:t>+ Invite to Procam Marquee for self + 1</a:t>
                      </a:r>
                      <a:r>
                        <a:rPr lang="en-US" sz="1200">
                          <a:solidFill>
                            <a:srgbClr val="FF3131"/>
                          </a:solidFill>
                          <a:latin typeface="Inter"/>
                          <a:ea typeface="Inter"/>
                          <a:cs typeface="Inter"/>
                          <a:sym typeface="Inter"/>
                        </a:rPr>
                        <a:t>*</a:t>
                      </a:r>
                    </a:p>
                    <a:p>
                      <a:pPr algn="just">
                        <a:lnSpc>
                          <a:spcPts val="1679"/>
                        </a:lnSpc>
                      </a:pPr>
                      <a:r>
                        <a:rPr lang="en-US" sz="1200">
                          <a:solidFill>
                            <a:srgbClr val="FFFFFF"/>
                          </a:solidFill>
                          <a:latin typeface="Inter"/>
                          <a:ea typeface="Inter"/>
                          <a:cs typeface="Inter"/>
                          <a:sym typeface="Inter"/>
                        </a:rPr>
                        <a:t>+ Full page feature in Event Docket</a:t>
                      </a:r>
                    </a:p>
                  </a:txBody>
                  <a:tcPr marL="99370" marR="99370" marT="99370" marB="99370" anchor="ctr">
                    <a:lnL cmpd="sng" algn="ctr" cap="flat" w="16562">
                      <a:solidFill>
                        <a:srgbClr val="FFFFFF"/>
                      </a:solidFill>
                      <a:prstDash val="solid"/>
                      <a:round/>
                      <a:headEnd type="none" w="med" len="med"/>
                      <a:tailEnd type="none" w="med" len="med"/>
                    </a:lnL>
                    <a:lnR cmpd="sng" algn="ctr" cap="flat" w="16562">
                      <a:solidFill>
                        <a:srgbClr val="FFFFFF"/>
                      </a:solidFill>
                      <a:prstDash val="solid"/>
                      <a:round/>
                      <a:headEnd type="none" w="med" len="med"/>
                      <a:tailEnd type="none" w="med" len="med"/>
                    </a:lnR>
                    <a:lnT cmpd="sng" algn="ctr" cap="flat" w="16562">
                      <a:solidFill>
                        <a:srgbClr val="FFFFFF"/>
                      </a:solidFill>
                      <a:prstDash val="solid"/>
                      <a:round/>
                      <a:headEnd type="none" w="med" len="med"/>
                      <a:tailEnd type="none" w="med" len="med"/>
                    </a:lnT>
                    <a:lnB cmpd="sng" algn="ctr" cap="flat" w="16562">
                      <a:solidFill>
                        <a:srgbClr val="FFFFFF"/>
                      </a:solidFill>
                      <a:prstDash val="solid"/>
                      <a:round/>
                      <a:headEnd type="none" w="med" len="med"/>
                      <a:tailEnd type="none" w="med" len="med"/>
                    </a:lnB>
                    <a:solidFill>
                      <a:srgbClr val="949292"/>
                    </a:solidFill>
                  </a:tcPr>
                </a:tc>
              </a:tr>
            </a:tbl>
          </a:graphicData>
        </a:graphic>
      </p:graphicFrame>
      <p:sp>
        <p:nvSpPr>
          <p:cNvPr name="Freeform 9" id="9"/>
          <p:cNvSpPr/>
          <p:nvPr/>
        </p:nvSpPr>
        <p:spPr>
          <a:xfrm flipH="false" flipV="false" rot="0">
            <a:off x="16526060" y="7870772"/>
            <a:ext cx="3523880" cy="2775056"/>
          </a:xfrm>
          <a:custGeom>
            <a:avLst/>
            <a:gdLst/>
            <a:ahLst/>
            <a:cxnLst/>
            <a:rect r="r" b="b" t="t" l="l"/>
            <a:pathLst>
              <a:path h="2775056" w="3523880">
                <a:moveTo>
                  <a:pt x="0" y="0"/>
                </a:moveTo>
                <a:lnTo>
                  <a:pt x="3523880" y="0"/>
                </a:lnTo>
                <a:lnTo>
                  <a:pt x="3523880" y="2775056"/>
                </a:lnTo>
                <a:lnTo>
                  <a:pt x="0" y="277505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0" id="10"/>
          <p:cNvSpPr txBox="true"/>
          <p:nvPr/>
        </p:nvSpPr>
        <p:spPr>
          <a:xfrm rot="0">
            <a:off x="13896969" y="990600"/>
            <a:ext cx="2854190" cy="339725"/>
          </a:xfrm>
          <a:prstGeom prst="rect">
            <a:avLst/>
          </a:prstGeom>
        </p:spPr>
        <p:txBody>
          <a:bodyPr anchor="t" rtlCol="false" tIns="0" lIns="0" bIns="0" rIns="0">
            <a:spAutoFit/>
          </a:bodyPr>
          <a:lstStyle/>
          <a:p>
            <a:pPr algn="ctr">
              <a:lnSpc>
                <a:spcPts val="2799"/>
              </a:lnSpc>
              <a:spcBef>
                <a:spcPct val="0"/>
              </a:spcBef>
            </a:pPr>
            <a:r>
              <a:rPr lang="en-US" b="true" sz="1999">
                <a:solidFill>
                  <a:srgbClr val="000000"/>
                </a:solidFill>
                <a:latin typeface="Inter Bold"/>
                <a:ea typeface="Inter Bold"/>
                <a:cs typeface="Inter Bold"/>
                <a:sym typeface="Inter Bold"/>
              </a:rPr>
              <a:t>Additional Privileges:</a:t>
            </a:r>
          </a:p>
        </p:txBody>
      </p:sp>
      <p:grpSp>
        <p:nvGrpSpPr>
          <p:cNvPr name="Group 11" id="11"/>
          <p:cNvGrpSpPr/>
          <p:nvPr/>
        </p:nvGrpSpPr>
        <p:grpSpPr>
          <a:xfrm rot="0">
            <a:off x="14048140" y="1613429"/>
            <a:ext cx="2551849" cy="2710228"/>
            <a:chOff x="0" y="0"/>
            <a:chExt cx="3402465" cy="3613637"/>
          </a:xfrm>
        </p:grpSpPr>
        <p:sp>
          <p:nvSpPr>
            <p:cNvPr name="Freeform 12" id="12"/>
            <p:cNvSpPr/>
            <p:nvPr/>
          </p:nvSpPr>
          <p:spPr>
            <a:xfrm flipH="false" flipV="false" rot="0">
              <a:off x="0" y="0"/>
              <a:ext cx="3402465" cy="3613637"/>
            </a:xfrm>
            <a:custGeom>
              <a:avLst/>
              <a:gdLst/>
              <a:ahLst/>
              <a:cxnLst/>
              <a:rect r="r" b="b" t="t" l="l"/>
              <a:pathLst>
                <a:path h="3613637" w="3402465">
                  <a:moveTo>
                    <a:pt x="0" y="0"/>
                  </a:moveTo>
                  <a:lnTo>
                    <a:pt x="3402465" y="0"/>
                  </a:lnTo>
                  <a:lnTo>
                    <a:pt x="3402465" y="3613637"/>
                  </a:lnTo>
                  <a:lnTo>
                    <a:pt x="0" y="3613637"/>
                  </a:lnTo>
                  <a:lnTo>
                    <a:pt x="0" y="0"/>
                  </a:lnTo>
                  <a:close/>
                </a:path>
              </a:pathLst>
            </a:custGeom>
            <a:blipFill>
              <a:blip r:embed="rId4">
                <a:extLst>
                  <a:ext uri="{96DAC541-7B7A-43D3-8B79-37D633B846F1}">
                    <asvg:svgBlip xmlns:asvg="http://schemas.microsoft.com/office/drawing/2016/SVG/main" r:embed="rId5"/>
                  </a:ext>
                </a:extLst>
              </a:blip>
              <a:stretch>
                <a:fillRect l="0" t="0" r="-206733" b="0"/>
              </a:stretch>
            </a:blipFill>
          </p:spPr>
        </p:sp>
        <p:sp>
          <p:nvSpPr>
            <p:cNvPr name="TextBox 13" id="13"/>
            <p:cNvSpPr txBox="true"/>
            <p:nvPr/>
          </p:nvSpPr>
          <p:spPr>
            <a:xfrm rot="0">
              <a:off x="554402" y="811350"/>
              <a:ext cx="2252736" cy="1962362"/>
            </a:xfrm>
            <a:prstGeom prst="rect">
              <a:avLst/>
            </a:prstGeom>
          </p:spPr>
          <p:txBody>
            <a:bodyPr anchor="t" rtlCol="false" tIns="0" lIns="0" bIns="0" rIns="0">
              <a:spAutoFit/>
            </a:bodyPr>
            <a:lstStyle/>
            <a:p>
              <a:pPr algn="l">
                <a:lnSpc>
                  <a:spcPts val="1960"/>
                </a:lnSpc>
                <a:spcBef>
                  <a:spcPct val="0"/>
                </a:spcBef>
              </a:pPr>
              <a:r>
                <a:rPr lang="en-US" sz="1400">
                  <a:solidFill>
                    <a:srgbClr val="FFFFFF"/>
                  </a:solidFill>
                  <a:latin typeface="Inter"/>
                  <a:ea typeface="Inter"/>
                  <a:cs typeface="Inter"/>
                  <a:sym typeface="Inter"/>
                </a:rPr>
                <a:t>Top 3 Stars (raising a minimum of ₹5 lakhs on or before 19th September) featured during live telecast. </a:t>
              </a:r>
            </a:p>
          </p:txBody>
        </p:sp>
      </p:grpSp>
      <p:grpSp>
        <p:nvGrpSpPr>
          <p:cNvPr name="Group 14" id="14"/>
          <p:cNvGrpSpPr/>
          <p:nvPr/>
        </p:nvGrpSpPr>
        <p:grpSpPr>
          <a:xfrm rot="0">
            <a:off x="14048140" y="4002521"/>
            <a:ext cx="2551849" cy="2710228"/>
            <a:chOff x="0" y="0"/>
            <a:chExt cx="3402465" cy="3613637"/>
          </a:xfrm>
        </p:grpSpPr>
        <p:sp>
          <p:nvSpPr>
            <p:cNvPr name="Freeform 15" id="15"/>
            <p:cNvSpPr/>
            <p:nvPr/>
          </p:nvSpPr>
          <p:spPr>
            <a:xfrm flipH="false" flipV="false" rot="0">
              <a:off x="0" y="0"/>
              <a:ext cx="3402465" cy="3613637"/>
            </a:xfrm>
            <a:custGeom>
              <a:avLst/>
              <a:gdLst/>
              <a:ahLst/>
              <a:cxnLst/>
              <a:rect r="r" b="b" t="t" l="l"/>
              <a:pathLst>
                <a:path h="3613637" w="3402465">
                  <a:moveTo>
                    <a:pt x="0" y="0"/>
                  </a:moveTo>
                  <a:lnTo>
                    <a:pt x="3402465" y="0"/>
                  </a:lnTo>
                  <a:lnTo>
                    <a:pt x="3402465" y="3613637"/>
                  </a:lnTo>
                  <a:lnTo>
                    <a:pt x="0" y="3613637"/>
                  </a:lnTo>
                  <a:lnTo>
                    <a:pt x="0" y="0"/>
                  </a:lnTo>
                  <a:close/>
                </a:path>
              </a:pathLst>
            </a:custGeom>
            <a:blipFill>
              <a:blip r:embed="rId4">
                <a:extLst>
                  <a:ext uri="{96DAC541-7B7A-43D3-8B79-37D633B846F1}">
                    <asvg:svgBlip xmlns:asvg="http://schemas.microsoft.com/office/drawing/2016/SVG/main" r:embed="rId5"/>
                  </a:ext>
                </a:extLst>
              </a:blip>
              <a:stretch>
                <a:fillRect l="0" t="0" r="-206733" b="0"/>
              </a:stretch>
            </a:blipFill>
          </p:spPr>
        </p:sp>
        <p:sp>
          <p:nvSpPr>
            <p:cNvPr name="TextBox 16" id="16"/>
            <p:cNvSpPr txBox="true"/>
            <p:nvPr/>
          </p:nvSpPr>
          <p:spPr>
            <a:xfrm rot="0">
              <a:off x="756828" y="811350"/>
              <a:ext cx="1888810" cy="1962362"/>
            </a:xfrm>
            <a:prstGeom prst="rect">
              <a:avLst/>
            </a:prstGeom>
          </p:spPr>
          <p:txBody>
            <a:bodyPr anchor="t" rtlCol="false" tIns="0" lIns="0" bIns="0" rIns="0">
              <a:spAutoFit/>
            </a:bodyPr>
            <a:lstStyle/>
            <a:p>
              <a:pPr algn="l">
                <a:lnSpc>
                  <a:spcPts val="1960"/>
                </a:lnSpc>
                <a:spcBef>
                  <a:spcPct val="0"/>
                </a:spcBef>
              </a:pPr>
              <a:r>
                <a:rPr lang="en-US" sz="1400">
                  <a:solidFill>
                    <a:srgbClr val="FFFFFF"/>
                  </a:solidFill>
                  <a:latin typeface="Inter"/>
                  <a:ea typeface="Inter"/>
                  <a:cs typeface="Inter"/>
                  <a:sym typeface="Inter"/>
                </a:rPr>
                <a:t>Social media shout-out for Stars once they get elevated to the higher-level, fortnightly.</a:t>
              </a:r>
            </a:p>
          </p:txBody>
        </p:sp>
      </p:grpSp>
      <p:grpSp>
        <p:nvGrpSpPr>
          <p:cNvPr name="Group 17" id="17"/>
          <p:cNvGrpSpPr/>
          <p:nvPr/>
        </p:nvGrpSpPr>
        <p:grpSpPr>
          <a:xfrm rot="0">
            <a:off x="14048140" y="6376685"/>
            <a:ext cx="2551849" cy="2710228"/>
            <a:chOff x="0" y="0"/>
            <a:chExt cx="3402465" cy="3613637"/>
          </a:xfrm>
        </p:grpSpPr>
        <p:sp>
          <p:nvSpPr>
            <p:cNvPr name="Freeform 18" id="18"/>
            <p:cNvSpPr/>
            <p:nvPr/>
          </p:nvSpPr>
          <p:spPr>
            <a:xfrm flipH="false" flipV="false" rot="0">
              <a:off x="0" y="0"/>
              <a:ext cx="3402465" cy="3613637"/>
            </a:xfrm>
            <a:custGeom>
              <a:avLst/>
              <a:gdLst/>
              <a:ahLst/>
              <a:cxnLst/>
              <a:rect r="r" b="b" t="t" l="l"/>
              <a:pathLst>
                <a:path h="3613637" w="3402465">
                  <a:moveTo>
                    <a:pt x="0" y="0"/>
                  </a:moveTo>
                  <a:lnTo>
                    <a:pt x="3402465" y="0"/>
                  </a:lnTo>
                  <a:lnTo>
                    <a:pt x="3402465" y="3613637"/>
                  </a:lnTo>
                  <a:lnTo>
                    <a:pt x="0" y="3613637"/>
                  </a:lnTo>
                  <a:lnTo>
                    <a:pt x="0" y="0"/>
                  </a:lnTo>
                  <a:close/>
                </a:path>
              </a:pathLst>
            </a:custGeom>
            <a:blipFill>
              <a:blip r:embed="rId4">
                <a:extLst>
                  <a:ext uri="{96DAC541-7B7A-43D3-8B79-37D633B846F1}">
                    <asvg:svgBlip xmlns:asvg="http://schemas.microsoft.com/office/drawing/2016/SVG/main" r:embed="rId5"/>
                  </a:ext>
                </a:extLst>
              </a:blip>
              <a:stretch>
                <a:fillRect l="0" t="0" r="-206733" b="0"/>
              </a:stretch>
            </a:blipFill>
          </p:spPr>
        </p:sp>
        <p:sp>
          <p:nvSpPr>
            <p:cNvPr name="TextBox 19" id="19"/>
            <p:cNvSpPr txBox="true"/>
            <p:nvPr/>
          </p:nvSpPr>
          <p:spPr>
            <a:xfrm rot="0">
              <a:off x="736365" y="646250"/>
              <a:ext cx="1869361" cy="2292562"/>
            </a:xfrm>
            <a:prstGeom prst="rect">
              <a:avLst/>
            </a:prstGeom>
          </p:spPr>
          <p:txBody>
            <a:bodyPr anchor="t" rtlCol="false" tIns="0" lIns="0" bIns="0" rIns="0">
              <a:spAutoFit/>
            </a:bodyPr>
            <a:lstStyle/>
            <a:p>
              <a:pPr algn="l">
                <a:lnSpc>
                  <a:spcPts val="1960"/>
                </a:lnSpc>
                <a:spcBef>
                  <a:spcPct val="0"/>
                </a:spcBef>
              </a:pPr>
              <a:r>
                <a:rPr lang="en-US" sz="1400">
                  <a:solidFill>
                    <a:srgbClr val="FFFFFF"/>
                  </a:solidFill>
                  <a:latin typeface="Inter"/>
                  <a:ea typeface="Inter"/>
                  <a:cs typeface="Inter"/>
                  <a:sym typeface="Inter"/>
                </a:rPr>
                <a:t>All Social Stars will be visible on </a:t>
              </a:r>
              <a:r>
                <a:rPr lang="en-US" sz="1400" u="sng">
                  <a:solidFill>
                    <a:srgbClr val="FFFFFF"/>
                  </a:solidFill>
                  <a:latin typeface="Inter"/>
                  <a:ea typeface="Inter"/>
                  <a:cs typeface="Inter"/>
                  <a:sym typeface="Inter"/>
                  <a:hlinkClick r:id="rId6" tooltip="https://vdhm.lakshyaa.co.in"/>
                </a:rPr>
                <a:t>https://vdhm.lakshyaa.co.in </a:t>
              </a:r>
              <a:r>
                <a:rPr lang="en-US" sz="1400">
                  <a:solidFill>
                    <a:srgbClr val="FFFFFF"/>
                  </a:solidFill>
                  <a:latin typeface="Inter"/>
                  <a:ea typeface="Inter"/>
                  <a:cs typeface="Inter"/>
                  <a:sym typeface="Inter"/>
                </a:rPr>
                <a:t>descending order of funds raised. </a:t>
              </a: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83955" y="3691836"/>
            <a:ext cx="3377828" cy="3377828"/>
          </a:xfrm>
          <a:custGeom>
            <a:avLst/>
            <a:gdLst/>
            <a:ahLst/>
            <a:cxnLst/>
            <a:rect r="r" b="b" t="t" l="l"/>
            <a:pathLst>
              <a:path h="3377828" w="3377828">
                <a:moveTo>
                  <a:pt x="0" y="0"/>
                </a:moveTo>
                <a:lnTo>
                  <a:pt x="3377828" y="0"/>
                </a:lnTo>
                <a:lnTo>
                  <a:pt x="3377828" y="3377828"/>
                </a:lnTo>
                <a:lnTo>
                  <a:pt x="0" y="33778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598371" y="2369195"/>
            <a:ext cx="5399826" cy="6366493"/>
            <a:chOff x="0" y="0"/>
            <a:chExt cx="980306" cy="1155798"/>
          </a:xfrm>
        </p:grpSpPr>
        <p:sp>
          <p:nvSpPr>
            <p:cNvPr name="Freeform 4" id="4"/>
            <p:cNvSpPr/>
            <p:nvPr/>
          </p:nvSpPr>
          <p:spPr>
            <a:xfrm flipH="false" flipV="false" rot="0">
              <a:off x="0" y="0"/>
              <a:ext cx="980306" cy="1155798"/>
            </a:xfrm>
            <a:custGeom>
              <a:avLst/>
              <a:gdLst/>
              <a:ahLst/>
              <a:cxnLst/>
              <a:rect r="r" b="b" t="t" l="l"/>
              <a:pathLst>
                <a:path h="1155798" w="980306">
                  <a:moveTo>
                    <a:pt x="51614" y="0"/>
                  </a:moveTo>
                  <a:lnTo>
                    <a:pt x="928691" y="0"/>
                  </a:lnTo>
                  <a:cubicBezTo>
                    <a:pt x="957197" y="0"/>
                    <a:pt x="980306" y="23109"/>
                    <a:pt x="980306" y="51614"/>
                  </a:cubicBezTo>
                  <a:lnTo>
                    <a:pt x="980306" y="1104184"/>
                  </a:lnTo>
                  <a:cubicBezTo>
                    <a:pt x="980306" y="1132689"/>
                    <a:pt x="957197" y="1155798"/>
                    <a:pt x="928691" y="1155798"/>
                  </a:cubicBezTo>
                  <a:lnTo>
                    <a:pt x="51614" y="1155798"/>
                  </a:lnTo>
                  <a:cubicBezTo>
                    <a:pt x="23109" y="1155798"/>
                    <a:pt x="0" y="1132689"/>
                    <a:pt x="0" y="1104184"/>
                  </a:cubicBezTo>
                  <a:lnTo>
                    <a:pt x="0" y="51614"/>
                  </a:lnTo>
                  <a:cubicBezTo>
                    <a:pt x="0" y="23109"/>
                    <a:pt x="23109" y="0"/>
                    <a:pt x="51614" y="0"/>
                  </a:cubicBezTo>
                  <a:close/>
                </a:path>
              </a:pathLst>
            </a:custGeom>
            <a:solidFill>
              <a:srgbClr val="000000">
                <a:alpha val="0"/>
              </a:srgbClr>
            </a:solidFill>
            <a:ln w="12700">
              <a:solidFill>
                <a:srgbClr val="000000"/>
              </a:solidFill>
            </a:ln>
          </p:spPr>
        </p:sp>
      </p:grpSp>
      <p:grpSp>
        <p:nvGrpSpPr>
          <p:cNvPr name="Group 5" id="5"/>
          <p:cNvGrpSpPr/>
          <p:nvPr/>
        </p:nvGrpSpPr>
        <p:grpSpPr>
          <a:xfrm rot="0">
            <a:off x="9906000" y="5380750"/>
            <a:ext cx="3358378" cy="3877550"/>
            <a:chOff x="0" y="0"/>
            <a:chExt cx="884511" cy="1021248"/>
          </a:xfrm>
        </p:grpSpPr>
        <p:sp>
          <p:nvSpPr>
            <p:cNvPr name="Freeform 6" id="6"/>
            <p:cNvSpPr/>
            <p:nvPr/>
          </p:nvSpPr>
          <p:spPr>
            <a:xfrm flipH="false" flipV="false" rot="0">
              <a:off x="0" y="0"/>
              <a:ext cx="884511" cy="1021248"/>
            </a:xfrm>
            <a:custGeom>
              <a:avLst/>
              <a:gdLst/>
              <a:ahLst/>
              <a:cxnLst/>
              <a:rect r="r" b="b" t="t" l="l"/>
              <a:pathLst>
                <a:path h="1021248" w="884511">
                  <a:moveTo>
                    <a:pt x="82989" y="0"/>
                  </a:moveTo>
                  <a:lnTo>
                    <a:pt x="801522" y="0"/>
                  </a:lnTo>
                  <a:cubicBezTo>
                    <a:pt x="823532" y="0"/>
                    <a:pt x="844641" y="8743"/>
                    <a:pt x="860204" y="24307"/>
                  </a:cubicBezTo>
                  <a:cubicBezTo>
                    <a:pt x="875768" y="39870"/>
                    <a:pt x="884511" y="60979"/>
                    <a:pt x="884511" y="82989"/>
                  </a:cubicBezTo>
                  <a:lnTo>
                    <a:pt x="884511" y="938259"/>
                  </a:lnTo>
                  <a:cubicBezTo>
                    <a:pt x="884511" y="960269"/>
                    <a:pt x="875768" y="981377"/>
                    <a:pt x="860204" y="996941"/>
                  </a:cubicBezTo>
                  <a:cubicBezTo>
                    <a:pt x="844641" y="1012504"/>
                    <a:pt x="823532" y="1021248"/>
                    <a:pt x="801522" y="1021248"/>
                  </a:cubicBezTo>
                  <a:lnTo>
                    <a:pt x="82989" y="1021248"/>
                  </a:lnTo>
                  <a:cubicBezTo>
                    <a:pt x="60979" y="1021248"/>
                    <a:pt x="39870" y="1012504"/>
                    <a:pt x="24307" y="996941"/>
                  </a:cubicBezTo>
                  <a:cubicBezTo>
                    <a:pt x="8743" y="981377"/>
                    <a:pt x="0" y="960269"/>
                    <a:pt x="0" y="938259"/>
                  </a:cubicBezTo>
                  <a:lnTo>
                    <a:pt x="0" y="82989"/>
                  </a:lnTo>
                  <a:cubicBezTo>
                    <a:pt x="0" y="60979"/>
                    <a:pt x="8743" y="39870"/>
                    <a:pt x="24307" y="24307"/>
                  </a:cubicBezTo>
                  <a:cubicBezTo>
                    <a:pt x="39870" y="8743"/>
                    <a:pt x="60979" y="0"/>
                    <a:pt x="82989" y="0"/>
                  </a:cubicBezTo>
                  <a:close/>
                </a:path>
              </a:pathLst>
            </a:custGeom>
            <a:solidFill>
              <a:srgbClr val="EFF0F2"/>
            </a:solidFill>
          </p:spPr>
        </p:sp>
        <p:sp>
          <p:nvSpPr>
            <p:cNvPr name="TextBox 7" id="7"/>
            <p:cNvSpPr txBox="true"/>
            <p:nvPr/>
          </p:nvSpPr>
          <p:spPr>
            <a:xfrm>
              <a:off x="0" y="-85725"/>
              <a:ext cx="884511" cy="1106973"/>
            </a:xfrm>
            <a:prstGeom prst="rect">
              <a:avLst/>
            </a:prstGeom>
          </p:spPr>
          <p:txBody>
            <a:bodyPr anchor="ctr" rtlCol="false" tIns="50800" lIns="50800" bIns="50800" rIns="50800"/>
            <a:lstStyle/>
            <a:p>
              <a:pPr algn="ctr">
                <a:lnSpc>
                  <a:spcPts val="3360"/>
                </a:lnSpc>
              </a:pPr>
            </a:p>
          </p:txBody>
        </p:sp>
      </p:grpSp>
      <p:grpSp>
        <p:nvGrpSpPr>
          <p:cNvPr name="Group 8" id="8"/>
          <p:cNvGrpSpPr/>
          <p:nvPr/>
        </p:nvGrpSpPr>
        <p:grpSpPr>
          <a:xfrm rot="0">
            <a:off x="6242822" y="5380750"/>
            <a:ext cx="3358378" cy="3877550"/>
            <a:chOff x="0" y="0"/>
            <a:chExt cx="884511" cy="1021248"/>
          </a:xfrm>
        </p:grpSpPr>
        <p:sp>
          <p:nvSpPr>
            <p:cNvPr name="Freeform 9" id="9"/>
            <p:cNvSpPr/>
            <p:nvPr/>
          </p:nvSpPr>
          <p:spPr>
            <a:xfrm flipH="false" flipV="false" rot="0">
              <a:off x="0" y="0"/>
              <a:ext cx="884511" cy="1021248"/>
            </a:xfrm>
            <a:custGeom>
              <a:avLst/>
              <a:gdLst/>
              <a:ahLst/>
              <a:cxnLst/>
              <a:rect r="r" b="b" t="t" l="l"/>
              <a:pathLst>
                <a:path h="1021248" w="884511">
                  <a:moveTo>
                    <a:pt x="82989" y="0"/>
                  </a:moveTo>
                  <a:lnTo>
                    <a:pt x="801522" y="0"/>
                  </a:lnTo>
                  <a:cubicBezTo>
                    <a:pt x="823532" y="0"/>
                    <a:pt x="844641" y="8743"/>
                    <a:pt x="860204" y="24307"/>
                  </a:cubicBezTo>
                  <a:cubicBezTo>
                    <a:pt x="875768" y="39870"/>
                    <a:pt x="884511" y="60979"/>
                    <a:pt x="884511" y="82989"/>
                  </a:cubicBezTo>
                  <a:lnTo>
                    <a:pt x="884511" y="938259"/>
                  </a:lnTo>
                  <a:cubicBezTo>
                    <a:pt x="884511" y="960269"/>
                    <a:pt x="875768" y="981377"/>
                    <a:pt x="860204" y="996941"/>
                  </a:cubicBezTo>
                  <a:cubicBezTo>
                    <a:pt x="844641" y="1012504"/>
                    <a:pt x="823532" y="1021248"/>
                    <a:pt x="801522" y="1021248"/>
                  </a:cubicBezTo>
                  <a:lnTo>
                    <a:pt x="82989" y="1021248"/>
                  </a:lnTo>
                  <a:cubicBezTo>
                    <a:pt x="60979" y="1021248"/>
                    <a:pt x="39870" y="1012504"/>
                    <a:pt x="24307" y="996941"/>
                  </a:cubicBezTo>
                  <a:cubicBezTo>
                    <a:pt x="8743" y="981377"/>
                    <a:pt x="0" y="960269"/>
                    <a:pt x="0" y="938259"/>
                  </a:cubicBezTo>
                  <a:lnTo>
                    <a:pt x="0" y="82989"/>
                  </a:lnTo>
                  <a:cubicBezTo>
                    <a:pt x="0" y="60979"/>
                    <a:pt x="8743" y="39870"/>
                    <a:pt x="24307" y="24307"/>
                  </a:cubicBezTo>
                  <a:cubicBezTo>
                    <a:pt x="39870" y="8743"/>
                    <a:pt x="60979" y="0"/>
                    <a:pt x="82989" y="0"/>
                  </a:cubicBezTo>
                  <a:close/>
                </a:path>
              </a:pathLst>
            </a:custGeom>
            <a:solidFill>
              <a:srgbClr val="EFF0F2"/>
            </a:solidFill>
          </p:spPr>
        </p:sp>
        <p:sp>
          <p:nvSpPr>
            <p:cNvPr name="TextBox 10" id="10"/>
            <p:cNvSpPr txBox="true"/>
            <p:nvPr/>
          </p:nvSpPr>
          <p:spPr>
            <a:xfrm>
              <a:off x="0" y="-85725"/>
              <a:ext cx="884511" cy="1106973"/>
            </a:xfrm>
            <a:prstGeom prst="rect">
              <a:avLst/>
            </a:prstGeom>
          </p:spPr>
          <p:txBody>
            <a:bodyPr anchor="ctr" rtlCol="false" tIns="50800" lIns="50800" bIns="50800" rIns="50800"/>
            <a:lstStyle/>
            <a:p>
              <a:pPr algn="ctr">
                <a:lnSpc>
                  <a:spcPts val="3360"/>
                </a:lnSpc>
              </a:pPr>
            </a:p>
          </p:txBody>
        </p:sp>
      </p:grpSp>
      <p:sp>
        <p:nvSpPr>
          <p:cNvPr name="Freeform 11" id="11"/>
          <p:cNvSpPr/>
          <p:nvPr/>
        </p:nvSpPr>
        <p:spPr>
          <a:xfrm flipH="false" flipV="false" rot="0">
            <a:off x="15624753" y="7319525"/>
            <a:ext cx="3269094" cy="4440196"/>
          </a:xfrm>
          <a:custGeom>
            <a:avLst/>
            <a:gdLst/>
            <a:ahLst/>
            <a:cxnLst/>
            <a:rect r="r" b="b" t="t" l="l"/>
            <a:pathLst>
              <a:path h="4440196" w="3269094">
                <a:moveTo>
                  <a:pt x="0" y="0"/>
                </a:moveTo>
                <a:lnTo>
                  <a:pt x="3269094" y="0"/>
                </a:lnTo>
                <a:lnTo>
                  <a:pt x="3269094" y="4440196"/>
                </a:lnTo>
                <a:lnTo>
                  <a:pt x="0" y="444019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2" id="12"/>
          <p:cNvGrpSpPr/>
          <p:nvPr/>
        </p:nvGrpSpPr>
        <p:grpSpPr>
          <a:xfrm rot="0">
            <a:off x="13573000" y="5380750"/>
            <a:ext cx="3358378" cy="3877550"/>
            <a:chOff x="0" y="0"/>
            <a:chExt cx="884511" cy="1021248"/>
          </a:xfrm>
        </p:grpSpPr>
        <p:sp>
          <p:nvSpPr>
            <p:cNvPr name="Freeform 13" id="13"/>
            <p:cNvSpPr/>
            <p:nvPr/>
          </p:nvSpPr>
          <p:spPr>
            <a:xfrm flipH="false" flipV="false" rot="0">
              <a:off x="0" y="0"/>
              <a:ext cx="884511" cy="1021248"/>
            </a:xfrm>
            <a:custGeom>
              <a:avLst/>
              <a:gdLst/>
              <a:ahLst/>
              <a:cxnLst/>
              <a:rect r="r" b="b" t="t" l="l"/>
              <a:pathLst>
                <a:path h="1021248" w="884511">
                  <a:moveTo>
                    <a:pt x="82989" y="0"/>
                  </a:moveTo>
                  <a:lnTo>
                    <a:pt x="801522" y="0"/>
                  </a:lnTo>
                  <a:cubicBezTo>
                    <a:pt x="823532" y="0"/>
                    <a:pt x="844641" y="8743"/>
                    <a:pt x="860204" y="24307"/>
                  </a:cubicBezTo>
                  <a:cubicBezTo>
                    <a:pt x="875768" y="39870"/>
                    <a:pt x="884511" y="60979"/>
                    <a:pt x="884511" y="82989"/>
                  </a:cubicBezTo>
                  <a:lnTo>
                    <a:pt x="884511" y="938259"/>
                  </a:lnTo>
                  <a:cubicBezTo>
                    <a:pt x="884511" y="960269"/>
                    <a:pt x="875768" y="981377"/>
                    <a:pt x="860204" y="996941"/>
                  </a:cubicBezTo>
                  <a:cubicBezTo>
                    <a:pt x="844641" y="1012504"/>
                    <a:pt x="823532" y="1021248"/>
                    <a:pt x="801522" y="1021248"/>
                  </a:cubicBezTo>
                  <a:lnTo>
                    <a:pt x="82989" y="1021248"/>
                  </a:lnTo>
                  <a:cubicBezTo>
                    <a:pt x="60979" y="1021248"/>
                    <a:pt x="39870" y="1012504"/>
                    <a:pt x="24307" y="996941"/>
                  </a:cubicBezTo>
                  <a:cubicBezTo>
                    <a:pt x="8743" y="981377"/>
                    <a:pt x="0" y="960269"/>
                    <a:pt x="0" y="938259"/>
                  </a:cubicBezTo>
                  <a:lnTo>
                    <a:pt x="0" y="82989"/>
                  </a:lnTo>
                  <a:cubicBezTo>
                    <a:pt x="0" y="60979"/>
                    <a:pt x="8743" y="39870"/>
                    <a:pt x="24307" y="24307"/>
                  </a:cubicBezTo>
                  <a:cubicBezTo>
                    <a:pt x="39870" y="8743"/>
                    <a:pt x="60979" y="0"/>
                    <a:pt x="82989" y="0"/>
                  </a:cubicBezTo>
                  <a:close/>
                </a:path>
              </a:pathLst>
            </a:custGeom>
            <a:solidFill>
              <a:srgbClr val="EFF0F2"/>
            </a:solidFill>
          </p:spPr>
        </p:sp>
        <p:sp>
          <p:nvSpPr>
            <p:cNvPr name="TextBox 14" id="14"/>
            <p:cNvSpPr txBox="true"/>
            <p:nvPr/>
          </p:nvSpPr>
          <p:spPr>
            <a:xfrm>
              <a:off x="0" y="-85725"/>
              <a:ext cx="884511" cy="1106973"/>
            </a:xfrm>
            <a:prstGeom prst="rect">
              <a:avLst/>
            </a:prstGeom>
          </p:spPr>
          <p:txBody>
            <a:bodyPr anchor="ctr" rtlCol="false" tIns="50800" lIns="50800" bIns="50800" rIns="50800"/>
            <a:lstStyle/>
            <a:p>
              <a:pPr algn="ctr">
                <a:lnSpc>
                  <a:spcPts val="3360"/>
                </a:lnSpc>
              </a:pPr>
            </a:p>
          </p:txBody>
        </p:sp>
      </p:grpSp>
      <p:grpSp>
        <p:nvGrpSpPr>
          <p:cNvPr name="Group 15" id="15"/>
          <p:cNvGrpSpPr/>
          <p:nvPr/>
        </p:nvGrpSpPr>
        <p:grpSpPr>
          <a:xfrm rot="0">
            <a:off x="10226155" y="5706428"/>
            <a:ext cx="445419" cy="445419"/>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B2B"/>
            </a:solidFill>
          </p:spPr>
        </p:sp>
        <p:sp>
          <p:nvSpPr>
            <p:cNvPr name="TextBox 17" id="17"/>
            <p:cNvSpPr txBox="true"/>
            <p:nvPr/>
          </p:nvSpPr>
          <p:spPr>
            <a:xfrm>
              <a:off x="76200" y="-9525"/>
              <a:ext cx="660400" cy="746125"/>
            </a:xfrm>
            <a:prstGeom prst="rect">
              <a:avLst/>
            </a:prstGeom>
          </p:spPr>
          <p:txBody>
            <a:bodyPr anchor="ctr" rtlCol="false" tIns="50800" lIns="50800" bIns="50800" rIns="50800"/>
            <a:lstStyle/>
            <a:p>
              <a:pPr algn="ctr">
                <a:lnSpc>
                  <a:spcPts val="3360"/>
                </a:lnSpc>
              </a:pPr>
            </a:p>
          </p:txBody>
        </p:sp>
      </p:grpSp>
      <p:grpSp>
        <p:nvGrpSpPr>
          <p:cNvPr name="Group 18" id="18"/>
          <p:cNvGrpSpPr/>
          <p:nvPr/>
        </p:nvGrpSpPr>
        <p:grpSpPr>
          <a:xfrm rot="0">
            <a:off x="6562977" y="5706428"/>
            <a:ext cx="445419" cy="445419"/>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B2B"/>
            </a:solidFill>
          </p:spPr>
        </p:sp>
        <p:sp>
          <p:nvSpPr>
            <p:cNvPr name="TextBox 20" id="20"/>
            <p:cNvSpPr txBox="true"/>
            <p:nvPr/>
          </p:nvSpPr>
          <p:spPr>
            <a:xfrm>
              <a:off x="76200" y="-9525"/>
              <a:ext cx="660400" cy="746125"/>
            </a:xfrm>
            <a:prstGeom prst="rect">
              <a:avLst/>
            </a:prstGeom>
          </p:spPr>
          <p:txBody>
            <a:bodyPr anchor="ctr" rtlCol="false" tIns="50800" lIns="50800" bIns="50800" rIns="50800"/>
            <a:lstStyle/>
            <a:p>
              <a:pPr algn="ctr">
                <a:lnSpc>
                  <a:spcPts val="3360"/>
                </a:lnSpc>
              </a:pPr>
            </a:p>
          </p:txBody>
        </p:sp>
      </p:grpSp>
      <p:grpSp>
        <p:nvGrpSpPr>
          <p:cNvPr name="Group 21" id="21"/>
          <p:cNvGrpSpPr/>
          <p:nvPr/>
        </p:nvGrpSpPr>
        <p:grpSpPr>
          <a:xfrm rot="0">
            <a:off x="13893155" y="5706428"/>
            <a:ext cx="445419" cy="445419"/>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B2B"/>
            </a:solidFill>
          </p:spPr>
        </p:sp>
        <p:sp>
          <p:nvSpPr>
            <p:cNvPr name="TextBox 23" id="23"/>
            <p:cNvSpPr txBox="true"/>
            <p:nvPr/>
          </p:nvSpPr>
          <p:spPr>
            <a:xfrm>
              <a:off x="76200" y="-9525"/>
              <a:ext cx="660400" cy="746125"/>
            </a:xfrm>
            <a:prstGeom prst="rect">
              <a:avLst/>
            </a:prstGeom>
          </p:spPr>
          <p:txBody>
            <a:bodyPr anchor="ctr" rtlCol="false" tIns="50800" lIns="50800" bIns="50800" rIns="50800"/>
            <a:lstStyle/>
            <a:p>
              <a:pPr algn="ctr">
                <a:lnSpc>
                  <a:spcPts val="3360"/>
                </a:lnSpc>
              </a:pPr>
            </a:p>
          </p:txBody>
        </p:sp>
      </p:grpSp>
      <p:sp>
        <p:nvSpPr>
          <p:cNvPr name="TextBox 24" id="24"/>
          <p:cNvSpPr txBox="true"/>
          <p:nvPr/>
        </p:nvSpPr>
        <p:spPr>
          <a:xfrm rot="0">
            <a:off x="1028700" y="1019175"/>
            <a:ext cx="11984599" cy="885825"/>
          </a:xfrm>
          <a:prstGeom prst="rect">
            <a:avLst/>
          </a:prstGeom>
        </p:spPr>
        <p:txBody>
          <a:bodyPr anchor="t" rtlCol="false" tIns="0" lIns="0" bIns="0" rIns="0">
            <a:spAutoFit/>
          </a:bodyPr>
          <a:lstStyle/>
          <a:p>
            <a:pPr algn="l">
              <a:lnSpc>
                <a:spcPts val="6960"/>
              </a:lnSpc>
            </a:pPr>
            <a:r>
              <a:rPr lang="en-US" sz="5800" spc="-348" b="true">
                <a:solidFill>
                  <a:srgbClr val="2B2B2B"/>
                </a:solidFill>
                <a:latin typeface="Inter Medium"/>
                <a:ea typeface="Inter Medium"/>
                <a:cs typeface="Inter Medium"/>
                <a:sym typeface="Inter Medium"/>
              </a:rPr>
              <a:t>Past Corporate &amp; Donor Partners</a:t>
            </a:r>
          </a:p>
        </p:txBody>
      </p:sp>
      <p:sp>
        <p:nvSpPr>
          <p:cNvPr name="TextBox 25" id="25"/>
          <p:cNvSpPr txBox="true"/>
          <p:nvPr/>
        </p:nvSpPr>
        <p:spPr>
          <a:xfrm rot="0">
            <a:off x="7389619" y="2465115"/>
            <a:ext cx="8391140" cy="360673"/>
          </a:xfrm>
          <a:prstGeom prst="rect">
            <a:avLst/>
          </a:prstGeom>
        </p:spPr>
        <p:txBody>
          <a:bodyPr anchor="t" rtlCol="false" tIns="0" lIns="0" bIns="0" rIns="0">
            <a:spAutoFit/>
          </a:bodyPr>
          <a:lstStyle/>
          <a:p>
            <a:pPr algn="l">
              <a:lnSpc>
                <a:spcPts val="3040"/>
              </a:lnSpc>
            </a:pPr>
            <a:r>
              <a:rPr lang="en-US" sz="1900">
                <a:solidFill>
                  <a:srgbClr val="444444"/>
                </a:solidFill>
                <a:latin typeface="Inter"/>
                <a:ea typeface="Inter"/>
                <a:cs typeface="Inter"/>
                <a:sym typeface="Inter"/>
              </a:rPr>
              <a:t>Build credibility by showing previous collaborations</a:t>
            </a:r>
          </a:p>
        </p:txBody>
      </p:sp>
      <p:sp>
        <p:nvSpPr>
          <p:cNvPr name="Freeform 26" id="26"/>
          <p:cNvSpPr/>
          <p:nvPr/>
        </p:nvSpPr>
        <p:spPr>
          <a:xfrm flipH="false" flipV="false" rot="0">
            <a:off x="1028700" y="8737748"/>
            <a:ext cx="1041104" cy="1041104"/>
          </a:xfrm>
          <a:custGeom>
            <a:avLst/>
            <a:gdLst/>
            <a:ahLst/>
            <a:cxnLst/>
            <a:rect r="r" b="b" t="t" l="l"/>
            <a:pathLst>
              <a:path h="1041104" w="1041104">
                <a:moveTo>
                  <a:pt x="0" y="0"/>
                </a:moveTo>
                <a:lnTo>
                  <a:pt x="1041104" y="0"/>
                </a:lnTo>
                <a:lnTo>
                  <a:pt x="1041104" y="1041104"/>
                </a:lnTo>
                <a:lnTo>
                  <a:pt x="0" y="104110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7" id="27"/>
          <p:cNvSpPr txBox="true"/>
          <p:nvPr/>
        </p:nvSpPr>
        <p:spPr>
          <a:xfrm rot="0">
            <a:off x="14479908" y="822007"/>
            <a:ext cx="2779392" cy="365760"/>
          </a:xfrm>
          <a:prstGeom prst="rect">
            <a:avLst/>
          </a:prstGeom>
        </p:spPr>
        <p:txBody>
          <a:bodyPr anchor="t" rtlCol="false" tIns="0" lIns="0" bIns="0" rIns="0">
            <a:spAutoFit/>
          </a:bodyPr>
          <a:lstStyle/>
          <a:p>
            <a:pPr algn="r">
              <a:lnSpc>
                <a:spcPts val="2940"/>
              </a:lnSpc>
              <a:spcBef>
                <a:spcPct val="0"/>
              </a:spcBef>
            </a:pPr>
            <a:r>
              <a:rPr lang="en-US" sz="2100">
                <a:solidFill>
                  <a:srgbClr val="2B2B2B"/>
                </a:solidFill>
                <a:latin typeface="Inter"/>
                <a:ea typeface="Inter"/>
                <a:cs typeface="Inter"/>
                <a:sym typeface="Inter"/>
              </a:rPr>
              <a:t>Insert your Logo here</a:t>
            </a:r>
          </a:p>
        </p:txBody>
      </p:sp>
    </p:spTree>
  </p:cSld>
  <p:clrMapOvr>
    <a:masterClrMapping/>
  </p:clrMapOvr>
</p:sld>
</file>

<file path=ppt/slides/slide1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2700000">
            <a:off x="13459616" y="2894355"/>
            <a:ext cx="2491236" cy="7629119"/>
            <a:chOff x="0" y="0"/>
            <a:chExt cx="656128" cy="2009315"/>
          </a:xfrm>
        </p:grpSpPr>
        <p:sp>
          <p:nvSpPr>
            <p:cNvPr name="Freeform 3" id="3"/>
            <p:cNvSpPr/>
            <p:nvPr/>
          </p:nvSpPr>
          <p:spPr>
            <a:xfrm flipH="false" flipV="false" rot="0">
              <a:off x="0" y="0"/>
              <a:ext cx="656128" cy="2009315"/>
            </a:xfrm>
            <a:custGeom>
              <a:avLst/>
              <a:gdLst/>
              <a:ahLst/>
              <a:cxnLst/>
              <a:rect r="r" b="b" t="t" l="l"/>
              <a:pathLst>
                <a:path h="2009315" w="656128">
                  <a:moveTo>
                    <a:pt x="328064" y="0"/>
                  </a:moveTo>
                  <a:lnTo>
                    <a:pt x="328064" y="0"/>
                  </a:lnTo>
                  <a:cubicBezTo>
                    <a:pt x="509249" y="0"/>
                    <a:pt x="656128" y="146879"/>
                    <a:pt x="656128" y="328064"/>
                  </a:cubicBezTo>
                  <a:lnTo>
                    <a:pt x="656128" y="1681251"/>
                  </a:lnTo>
                  <a:cubicBezTo>
                    <a:pt x="656128" y="1862436"/>
                    <a:pt x="509249" y="2009315"/>
                    <a:pt x="328064" y="2009315"/>
                  </a:cubicBezTo>
                  <a:lnTo>
                    <a:pt x="328064" y="2009315"/>
                  </a:lnTo>
                  <a:cubicBezTo>
                    <a:pt x="241056" y="2009315"/>
                    <a:pt x="157612" y="1974752"/>
                    <a:pt x="96088" y="1913228"/>
                  </a:cubicBezTo>
                  <a:cubicBezTo>
                    <a:pt x="34564" y="1851704"/>
                    <a:pt x="0" y="1768259"/>
                    <a:pt x="0" y="1681251"/>
                  </a:cubicBezTo>
                  <a:lnTo>
                    <a:pt x="0" y="328064"/>
                  </a:lnTo>
                  <a:cubicBezTo>
                    <a:pt x="0" y="241056"/>
                    <a:pt x="34564" y="157612"/>
                    <a:pt x="96088" y="96088"/>
                  </a:cubicBezTo>
                  <a:cubicBezTo>
                    <a:pt x="157612" y="34564"/>
                    <a:pt x="241056" y="0"/>
                    <a:pt x="328064" y="0"/>
                  </a:cubicBezTo>
                  <a:close/>
                </a:path>
              </a:pathLst>
            </a:custGeom>
            <a:solidFill>
              <a:srgbClr val="949292"/>
            </a:solidFill>
          </p:spPr>
        </p:sp>
        <p:sp>
          <p:nvSpPr>
            <p:cNvPr name="TextBox 4" id="4"/>
            <p:cNvSpPr txBox="true"/>
            <p:nvPr/>
          </p:nvSpPr>
          <p:spPr>
            <a:xfrm>
              <a:off x="0" y="-85725"/>
              <a:ext cx="656128" cy="2095040"/>
            </a:xfrm>
            <a:prstGeom prst="rect">
              <a:avLst/>
            </a:prstGeom>
          </p:spPr>
          <p:txBody>
            <a:bodyPr anchor="ctr" rtlCol="false" tIns="50800" lIns="50800" bIns="50800" rIns="50800"/>
            <a:lstStyle/>
            <a:p>
              <a:pPr algn="ctr">
                <a:lnSpc>
                  <a:spcPts val="3360"/>
                </a:lnSpc>
              </a:pPr>
            </a:p>
          </p:txBody>
        </p:sp>
      </p:grpSp>
      <p:grpSp>
        <p:nvGrpSpPr>
          <p:cNvPr name="Group 5" id="5"/>
          <p:cNvGrpSpPr/>
          <p:nvPr/>
        </p:nvGrpSpPr>
        <p:grpSpPr>
          <a:xfrm rot="2700000">
            <a:off x="10214477" y="1866365"/>
            <a:ext cx="2491236" cy="7629119"/>
            <a:chOff x="0" y="0"/>
            <a:chExt cx="656128" cy="2009315"/>
          </a:xfrm>
        </p:grpSpPr>
        <p:sp>
          <p:nvSpPr>
            <p:cNvPr name="Freeform 6" id="6"/>
            <p:cNvSpPr/>
            <p:nvPr/>
          </p:nvSpPr>
          <p:spPr>
            <a:xfrm flipH="false" flipV="false" rot="0">
              <a:off x="0" y="0"/>
              <a:ext cx="656128" cy="2009315"/>
            </a:xfrm>
            <a:custGeom>
              <a:avLst/>
              <a:gdLst/>
              <a:ahLst/>
              <a:cxnLst/>
              <a:rect r="r" b="b" t="t" l="l"/>
              <a:pathLst>
                <a:path h="2009315" w="656128">
                  <a:moveTo>
                    <a:pt x="328064" y="0"/>
                  </a:moveTo>
                  <a:lnTo>
                    <a:pt x="328064" y="0"/>
                  </a:lnTo>
                  <a:cubicBezTo>
                    <a:pt x="509249" y="0"/>
                    <a:pt x="656128" y="146879"/>
                    <a:pt x="656128" y="328064"/>
                  </a:cubicBezTo>
                  <a:lnTo>
                    <a:pt x="656128" y="1681251"/>
                  </a:lnTo>
                  <a:cubicBezTo>
                    <a:pt x="656128" y="1862436"/>
                    <a:pt x="509249" y="2009315"/>
                    <a:pt x="328064" y="2009315"/>
                  </a:cubicBezTo>
                  <a:lnTo>
                    <a:pt x="328064" y="2009315"/>
                  </a:lnTo>
                  <a:cubicBezTo>
                    <a:pt x="241056" y="2009315"/>
                    <a:pt x="157612" y="1974752"/>
                    <a:pt x="96088" y="1913228"/>
                  </a:cubicBezTo>
                  <a:cubicBezTo>
                    <a:pt x="34564" y="1851704"/>
                    <a:pt x="0" y="1768259"/>
                    <a:pt x="0" y="1681251"/>
                  </a:cubicBezTo>
                  <a:lnTo>
                    <a:pt x="0" y="328064"/>
                  </a:lnTo>
                  <a:cubicBezTo>
                    <a:pt x="0" y="241056"/>
                    <a:pt x="34564" y="157612"/>
                    <a:pt x="96088" y="96088"/>
                  </a:cubicBezTo>
                  <a:cubicBezTo>
                    <a:pt x="157612" y="34564"/>
                    <a:pt x="241056" y="0"/>
                    <a:pt x="328064" y="0"/>
                  </a:cubicBezTo>
                  <a:close/>
                </a:path>
              </a:pathLst>
            </a:custGeom>
            <a:solidFill>
              <a:srgbClr val="949292"/>
            </a:solidFill>
          </p:spPr>
        </p:sp>
        <p:sp>
          <p:nvSpPr>
            <p:cNvPr name="TextBox 7" id="7"/>
            <p:cNvSpPr txBox="true"/>
            <p:nvPr/>
          </p:nvSpPr>
          <p:spPr>
            <a:xfrm>
              <a:off x="0" y="-85725"/>
              <a:ext cx="656128" cy="2095040"/>
            </a:xfrm>
            <a:prstGeom prst="rect">
              <a:avLst/>
            </a:prstGeom>
          </p:spPr>
          <p:txBody>
            <a:bodyPr anchor="ctr" rtlCol="false" tIns="50800" lIns="50800" bIns="50800" rIns="50800"/>
            <a:lstStyle/>
            <a:p>
              <a:pPr algn="ctr">
                <a:lnSpc>
                  <a:spcPts val="3360"/>
                </a:lnSpc>
              </a:pPr>
            </a:p>
          </p:txBody>
        </p:sp>
      </p:grpSp>
      <p:grpSp>
        <p:nvGrpSpPr>
          <p:cNvPr name="Group 8" id="8"/>
          <p:cNvGrpSpPr/>
          <p:nvPr/>
        </p:nvGrpSpPr>
        <p:grpSpPr>
          <a:xfrm rot="0">
            <a:off x="9111195" y="5432191"/>
            <a:ext cx="3552576" cy="3393202"/>
            <a:chOff x="0" y="0"/>
            <a:chExt cx="935658" cy="893683"/>
          </a:xfrm>
        </p:grpSpPr>
        <p:sp>
          <p:nvSpPr>
            <p:cNvPr name="Freeform 9" id="9"/>
            <p:cNvSpPr/>
            <p:nvPr/>
          </p:nvSpPr>
          <p:spPr>
            <a:xfrm flipH="false" flipV="false" rot="0">
              <a:off x="0" y="0"/>
              <a:ext cx="935658" cy="893683"/>
            </a:xfrm>
            <a:custGeom>
              <a:avLst/>
              <a:gdLst/>
              <a:ahLst/>
              <a:cxnLst/>
              <a:rect r="r" b="b" t="t" l="l"/>
              <a:pathLst>
                <a:path h="893683" w="935658">
                  <a:moveTo>
                    <a:pt x="104604" y="0"/>
                  </a:moveTo>
                  <a:lnTo>
                    <a:pt x="831054" y="0"/>
                  </a:lnTo>
                  <a:cubicBezTo>
                    <a:pt x="888825" y="0"/>
                    <a:pt x="935658" y="46833"/>
                    <a:pt x="935658" y="104604"/>
                  </a:cubicBezTo>
                  <a:lnTo>
                    <a:pt x="935658" y="789079"/>
                  </a:lnTo>
                  <a:cubicBezTo>
                    <a:pt x="935658" y="816822"/>
                    <a:pt x="924637" y="843428"/>
                    <a:pt x="905020" y="863045"/>
                  </a:cubicBezTo>
                  <a:cubicBezTo>
                    <a:pt x="885403" y="882662"/>
                    <a:pt x="858797" y="893683"/>
                    <a:pt x="831054" y="893683"/>
                  </a:cubicBezTo>
                  <a:lnTo>
                    <a:pt x="104604" y="893683"/>
                  </a:lnTo>
                  <a:cubicBezTo>
                    <a:pt x="76861" y="893683"/>
                    <a:pt x="50255" y="882662"/>
                    <a:pt x="30638" y="863045"/>
                  </a:cubicBezTo>
                  <a:cubicBezTo>
                    <a:pt x="11021" y="843428"/>
                    <a:pt x="0" y="816822"/>
                    <a:pt x="0" y="789079"/>
                  </a:cubicBezTo>
                  <a:lnTo>
                    <a:pt x="0" y="104604"/>
                  </a:lnTo>
                  <a:cubicBezTo>
                    <a:pt x="0" y="76861"/>
                    <a:pt x="11021" y="50255"/>
                    <a:pt x="30638" y="30638"/>
                  </a:cubicBezTo>
                  <a:cubicBezTo>
                    <a:pt x="50255" y="11021"/>
                    <a:pt x="76861" y="0"/>
                    <a:pt x="104604" y="0"/>
                  </a:cubicBezTo>
                  <a:close/>
                </a:path>
              </a:pathLst>
            </a:custGeom>
            <a:solidFill>
              <a:srgbClr val="EFF0F2"/>
            </a:solidFill>
          </p:spPr>
        </p:sp>
        <p:sp>
          <p:nvSpPr>
            <p:cNvPr name="TextBox 10" id="10"/>
            <p:cNvSpPr txBox="true"/>
            <p:nvPr/>
          </p:nvSpPr>
          <p:spPr>
            <a:xfrm>
              <a:off x="0" y="-85725"/>
              <a:ext cx="935658" cy="979408"/>
            </a:xfrm>
            <a:prstGeom prst="rect">
              <a:avLst/>
            </a:prstGeom>
          </p:spPr>
          <p:txBody>
            <a:bodyPr anchor="ctr" rtlCol="false" tIns="50800" lIns="50800" bIns="50800" rIns="50800"/>
            <a:lstStyle/>
            <a:p>
              <a:pPr algn="ctr">
                <a:lnSpc>
                  <a:spcPts val="3360"/>
                </a:lnSpc>
              </a:pPr>
            </a:p>
          </p:txBody>
        </p:sp>
      </p:grpSp>
      <p:grpSp>
        <p:nvGrpSpPr>
          <p:cNvPr name="Group 11" id="11"/>
          <p:cNvGrpSpPr/>
          <p:nvPr/>
        </p:nvGrpSpPr>
        <p:grpSpPr>
          <a:xfrm rot="0">
            <a:off x="10515088" y="5890872"/>
            <a:ext cx="744790" cy="744790"/>
            <a:chOff x="0" y="0"/>
            <a:chExt cx="196159" cy="196159"/>
          </a:xfrm>
        </p:grpSpPr>
        <p:sp>
          <p:nvSpPr>
            <p:cNvPr name="Freeform 12" id="12"/>
            <p:cNvSpPr/>
            <p:nvPr/>
          </p:nvSpPr>
          <p:spPr>
            <a:xfrm flipH="false" flipV="false" rot="0">
              <a:off x="0" y="0"/>
              <a:ext cx="196159" cy="196159"/>
            </a:xfrm>
            <a:custGeom>
              <a:avLst/>
              <a:gdLst/>
              <a:ahLst/>
              <a:cxnLst/>
              <a:rect r="r" b="b" t="t" l="l"/>
              <a:pathLst>
                <a:path h="196159" w="196159">
                  <a:moveTo>
                    <a:pt x="98079" y="0"/>
                  </a:moveTo>
                  <a:lnTo>
                    <a:pt x="98079" y="0"/>
                  </a:lnTo>
                  <a:cubicBezTo>
                    <a:pt x="152247" y="0"/>
                    <a:pt x="196159" y="43912"/>
                    <a:pt x="196159" y="98079"/>
                  </a:cubicBezTo>
                  <a:lnTo>
                    <a:pt x="196159" y="98079"/>
                  </a:lnTo>
                  <a:cubicBezTo>
                    <a:pt x="196159" y="124092"/>
                    <a:pt x="185825" y="149038"/>
                    <a:pt x="167432" y="167432"/>
                  </a:cubicBezTo>
                  <a:cubicBezTo>
                    <a:pt x="149038" y="185825"/>
                    <a:pt x="124092" y="196159"/>
                    <a:pt x="98079" y="196159"/>
                  </a:cubicBezTo>
                  <a:lnTo>
                    <a:pt x="98079" y="196159"/>
                  </a:lnTo>
                  <a:cubicBezTo>
                    <a:pt x="72067" y="196159"/>
                    <a:pt x="47120" y="185825"/>
                    <a:pt x="28727" y="167432"/>
                  </a:cubicBezTo>
                  <a:cubicBezTo>
                    <a:pt x="10333" y="149038"/>
                    <a:pt x="0" y="124092"/>
                    <a:pt x="0" y="98079"/>
                  </a:cubicBezTo>
                  <a:lnTo>
                    <a:pt x="0" y="98079"/>
                  </a:lnTo>
                  <a:cubicBezTo>
                    <a:pt x="0" y="72067"/>
                    <a:pt x="10333" y="47120"/>
                    <a:pt x="28727" y="28727"/>
                  </a:cubicBezTo>
                  <a:cubicBezTo>
                    <a:pt x="47120" y="10333"/>
                    <a:pt x="72067" y="0"/>
                    <a:pt x="98079" y="0"/>
                  </a:cubicBezTo>
                  <a:close/>
                </a:path>
              </a:pathLst>
            </a:custGeom>
            <a:solidFill>
              <a:srgbClr val="2B2B2B"/>
            </a:solidFill>
          </p:spPr>
        </p:sp>
        <p:sp>
          <p:nvSpPr>
            <p:cNvPr name="TextBox 13" id="13"/>
            <p:cNvSpPr txBox="true"/>
            <p:nvPr/>
          </p:nvSpPr>
          <p:spPr>
            <a:xfrm>
              <a:off x="0" y="-85725"/>
              <a:ext cx="196159" cy="281884"/>
            </a:xfrm>
            <a:prstGeom prst="rect">
              <a:avLst/>
            </a:prstGeom>
          </p:spPr>
          <p:txBody>
            <a:bodyPr anchor="ctr" rtlCol="false" tIns="50800" lIns="50800" bIns="50800" rIns="50800"/>
            <a:lstStyle/>
            <a:p>
              <a:pPr algn="ctr">
                <a:lnSpc>
                  <a:spcPts val="3360"/>
                </a:lnSpc>
              </a:pPr>
            </a:p>
          </p:txBody>
        </p:sp>
      </p:grpSp>
      <p:grpSp>
        <p:nvGrpSpPr>
          <p:cNvPr name="Group 14" id="14"/>
          <p:cNvGrpSpPr/>
          <p:nvPr/>
        </p:nvGrpSpPr>
        <p:grpSpPr>
          <a:xfrm rot="0">
            <a:off x="9111195" y="1774456"/>
            <a:ext cx="3552576" cy="3393301"/>
            <a:chOff x="0" y="0"/>
            <a:chExt cx="935658" cy="893709"/>
          </a:xfrm>
        </p:grpSpPr>
        <p:sp>
          <p:nvSpPr>
            <p:cNvPr name="Freeform 15" id="15"/>
            <p:cNvSpPr/>
            <p:nvPr/>
          </p:nvSpPr>
          <p:spPr>
            <a:xfrm flipH="false" flipV="false" rot="0">
              <a:off x="0" y="0"/>
              <a:ext cx="935658" cy="893709"/>
            </a:xfrm>
            <a:custGeom>
              <a:avLst/>
              <a:gdLst/>
              <a:ahLst/>
              <a:cxnLst/>
              <a:rect r="r" b="b" t="t" l="l"/>
              <a:pathLst>
                <a:path h="893709" w="935658">
                  <a:moveTo>
                    <a:pt x="104604" y="0"/>
                  </a:moveTo>
                  <a:lnTo>
                    <a:pt x="831054" y="0"/>
                  </a:lnTo>
                  <a:cubicBezTo>
                    <a:pt x="888825" y="0"/>
                    <a:pt x="935658" y="46833"/>
                    <a:pt x="935658" y="104604"/>
                  </a:cubicBezTo>
                  <a:lnTo>
                    <a:pt x="935658" y="789105"/>
                  </a:lnTo>
                  <a:cubicBezTo>
                    <a:pt x="935658" y="816848"/>
                    <a:pt x="924637" y="843454"/>
                    <a:pt x="905020" y="863071"/>
                  </a:cubicBezTo>
                  <a:cubicBezTo>
                    <a:pt x="885403" y="882688"/>
                    <a:pt x="858797" y="893709"/>
                    <a:pt x="831054" y="893709"/>
                  </a:cubicBezTo>
                  <a:lnTo>
                    <a:pt x="104604" y="893709"/>
                  </a:lnTo>
                  <a:cubicBezTo>
                    <a:pt x="76861" y="893709"/>
                    <a:pt x="50255" y="882688"/>
                    <a:pt x="30638" y="863071"/>
                  </a:cubicBezTo>
                  <a:cubicBezTo>
                    <a:pt x="11021" y="843454"/>
                    <a:pt x="0" y="816848"/>
                    <a:pt x="0" y="789105"/>
                  </a:cubicBezTo>
                  <a:lnTo>
                    <a:pt x="0" y="104604"/>
                  </a:lnTo>
                  <a:cubicBezTo>
                    <a:pt x="0" y="76861"/>
                    <a:pt x="11021" y="50255"/>
                    <a:pt x="30638" y="30638"/>
                  </a:cubicBezTo>
                  <a:cubicBezTo>
                    <a:pt x="50255" y="11021"/>
                    <a:pt x="76861" y="0"/>
                    <a:pt x="104604" y="0"/>
                  </a:cubicBezTo>
                  <a:close/>
                </a:path>
              </a:pathLst>
            </a:custGeom>
            <a:solidFill>
              <a:srgbClr val="EFF0F2"/>
            </a:solidFill>
          </p:spPr>
        </p:sp>
        <p:sp>
          <p:nvSpPr>
            <p:cNvPr name="TextBox 16" id="16"/>
            <p:cNvSpPr txBox="true"/>
            <p:nvPr/>
          </p:nvSpPr>
          <p:spPr>
            <a:xfrm>
              <a:off x="0" y="-85725"/>
              <a:ext cx="935658" cy="979434"/>
            </a:xfrm>
            <a:prstGeom prst="rect">
              <a:avLst/>
            </a:prstGeom>
          </p:spPr>
          <p:txBody>
            <a:bodyPr anchor="ctr" rtlCol="false" tIns="50800" lIns="50800" bIns="50800" rIns="50800"/>
            <a:lstStyle/>
            <a:p>
              <a:pPr algn="ctr">
                <a:lnSpc>
                  <a:spcPts val="3360"/>
                </a:lnSpc>
              </a:pPr>
            </a:p>
          </p:txBody>
        </p:sp>
      </p:grpSp>
      <p:grpSp>
        <p:nvGrpSpPr>
          <p:cNvPr name="Group 17" id="17"/>
          <p:cNvGrpSpPr/>
          <p:nvPr/>
        </p:nvGrpSpPr>
        <p:grpSpPr>
          <a:xfrm rot="0">
            <a:off x="10515088" y="2233137"/>
            <a:ext cx="744790" cy="744790"/>
            <a:chOff x="0" y="0"/>
            <a:chExt cx="196159" cy="196159"/>
          </a:xfrm>
        </p:grpSpPr>
        <p:sp>
          <p:nvSpPr>
            <p:cNvPr name="Freeform 18" id="18"/>
            <p:cNvSpPr/>
            <p:nvPr/>
          </p:nvSpPr>
          <p:spPr>
            <a:xfrm flipH="false" flipV="false" rot="0">
              <a:off x="0" y="0"/>
              <a:ext cx="196159" cy="196159"/>
            </a:xfrm>
            <a:custGeom>
              <a:avLst/>
              <a:gdLst/>
              <a:ahLst/>
              <a:cxnLst/>
              <a:rect r="r" b="b" t="t" l="l"/>
              <a:pathLst>
                <a:path h="196159" w="196159">
                  <a:moveTo>
                    <a:pt x="98079" y="0"/>
                  </a:moveTo>
                  <a:lnTo>
                    <a:pt x="98079" y="0"/>
                  </a:lnTo>
                  <a:cubicBezTo>
                    <a:pt x="152247" y="0"/>
                    <a:pt x="196159" y="43912"/>
                    <a:pt x="196159" y="98079"/>
                  </a:cubicBezTo>
                  <a:lnTo>
                    <a:pt x="196159" y="98079"/>
                  </a:lnTo>
                  <a:cubicBezTo>
                    <a:pt x="196159" y="124092"/>
                    <a:pt x="185825" y="149038"/>
                    <a:pt x="167432" y="167432"/>
                  </a:cubicBezTo>
                  <a:cubicBezTo>
                    <a:pt x="149038" y="185825"/>
                    <a:pt x="124092" y="196159"/>
                    <a:pt x="98079" y="196159"/>
                  </a:cubicBezTo>
                  <a:lnTo>
                    <a:pt x="98079" y="196159"/>
                  </a:lnTo>
                  <a:cubicBezTo>
                    <a:pt x="72067" y="196159"/>
                    <a:pt x="47120" y="185825"/>
                    <a:pt x="28727" y="167432"/>
                  </a:cubicBezTo>
                  <a:cubicBezTo>
                    <a:pt x="10333" y="149038"/>
                    <a:pt x="0" y="124092"/>
                    <a:pt x="0" y="98079"/>
                  </a:cubicBezTo>
                  <a:lnTo>
                    <a:pt x="0" y="98079"/>
                  </a:lnTo>
                  <a:cubicBezTo>
                    <a:pt x="0" y="72067"/>
                    <a:pt x="10333" y="47120"/>
                    <a:pt x="28727" y="28727"/>
                  </a:cubicBezTo>
                  <a:cubicBezTo>
                    <a:pt x="47120" y="10333"/>
                    <a:pt x="72067" y="0"/>
                    <a:pt x="98079" y="0"/>
                  </a:cubicBezTo>
                  <a:close/>
                </a:path>
              </a:pathLst>
            </a:custGeom>
            <a:solidFill>
              <a:srgbClr val="2B2B2B"/>
            </a:solidFill>
          </p:spPr>
        </p:sp>
        <p:sp>
          <p:nvSpPr>
            <p:cNvPr name="TextBox 19" id="19"/>
            <p:cNvSpPr txBox="true"/>
            <p:nvPr/>
          </p:nvSpPr>
          <p:spPr>
            <a:xfrm>
              <a:off x="0" y="-85725"/>
              <a:ext cx="196159" cy="281884"/>
            </a:xfrm>
            <a:prstGeom prst="rect">
              <a:avLst/>
            </a:prstGeom>
          </p:spPr>
          <p:txBody>
            <a:bodyPr anchor="ctr" rtlCol="false" tIns="50800" lIns="50800" bIns="50800" rIns="50800"/>
            <a:lstStyle/>
            <a:p>
              <a:pPr algn="ctr">
                <a:lnSpc>
                  <a:spcPts val="3360"/>
                </a:lnSpc>
              </a:pPr>
            </a:p>
          </p:txBody>
        </p:sp>
      </p:grpSp>
      <p:grpSp>
        <p:nvGrpSpPr>
          <p:cNvPr name="Group 20" id="20"/>
          <p:cNvGrpSpPr/>
          <p:nvPr/>
        </p:nvGrpSpPr>
        <p:grpSpPr>
          <a:xfrm rot="0">
            <a:off x="12928946" y="5432191"/>
            <a:ext cx="3552576" cy="3393202"/>
            <a:chOff x="0" y="0"/>
            <a:chExt cx="935658" cy="893683"/>
          </a:xfrm>
        </p:grpSpPr>
        <p:sp>
          <p:nvSpPr>
            <p:cNvPr name="Freeform 21" id="21"/>
            <p:cNvSpPr/>
            <p:nvPr/>
          </p:nvSpPr>
          <p:spPr>
            <a:xfrm flipH="false" flipV="false" rot="0">
              <a:off x="0" y="0"/>
              <a:ext cx="935658" cy="893683"/>
            </a:xfrm>
            <a:custGeom>
              <a:avLst/>
              <a:gdLst/>
              <a:ahLst/>
              <a:cxnLst/>
              <a:rect r="r" b="b" t="t" l="l"/>
              <a:pathLst>
                <a:path h="893683" w="935658">
                  <a:moveTo>
                    <a:pt x="104604" y="0"/>
                  </a:moveTo>
                  <a:lnTo>
                    <a:pt x="831054" y="0"/>
                  </a:lnTo>
                  <a:cubicBezTo>
                    <a:pt x="888825" y="0"/>
                    <a:pt x="935658" y="46833"/>
                    <a:pt x="935658" y="104604"/>
                  </a:cubicBezTo>
                  <a:lnTo>
                    <a:pt x="935658" y="789079"/>
                  </a:lnTo>
                  <a:cubicBezTo>
                    <a:pt x="935658" y="816822"/>
                    <a:pt x="924637" y="843428"/>
                    <a:pt x="905020" y="863045"/>
                  </a:cubicBezTo>
                  <a:cubicBezTo>
                    <a:pt x="885403" y="882662"/>
                    <a:pt x="858797" y="893683"/>
                    <a:pt x="831054" y="893683"/>
                  </a:cubicBezTo>
                  <a:lnTo>
                    <a:pt x="104604" y="893683"/>
                  </a:lnTo>
                  <a:cubicBezTo>
                    <a:pt x="76861" y="893683"/>
                    <a:pt x="50255" y="882662"/>
                    <a:pt x="30638" y="863045"/>
                  </a:cubicBezTo>
                  <a:cubicBezTo>
                    <a:pt x="11021" y="843428"/>
                    <a:pt x="0" y="816822"/>
                    <a:pt x="0" y="789079"/>
                  </a:cubicBezTo>
                  <a:lnTo>
                    <a:pt x="0" y="104604"/>
                  </a:lnTo>
                  <a:cubicBezTo>
                    <a:pt x="0" y="76861"/>
                    <a:pt x="11021" y="50255"/>
                    <a:pt x="30638" y="30638"/>
                  </a:cubicBezTo>
                  <a:cubicBezTo>
                    <a:pt x="50255" y="11021"/>
                    <a:pt x="76861" y="0"/>
                    <a:pt x="104604" y="0"/>
                  </a:cubicBezTo>
                  <a:close/>
                </a:path>
              </a:pathLst>
            </a:custGeom>
            <a:solidFill>
              <a:srgbClr val="EFF0F2"/>
            </a:solidFill>
          </p:spPr>
        </p:sp>
        <p:sp>
          <p:nvSpPr>
            <p:cNvPr name="TextBox 22" id="22"/>
            <p:cNvSpPr txBox="true"/>
            <p:nvPr/>
          </p:nvSpPr>
          <p:spPr>
            <a:xfrm>
              <a:off x="0" y="-85725"/>
              <a:ext cx="935658" cy="979408"/>
            </a:xfrm>
            <a:prstGeom prst="rect">
              <a:avLst/>
            </a:prstGeom>
          </p:spPr>
          <p:txBody>
            <a:bodyPr anchor="ctr" rtlCol="false" tIns="50800" lIns="50800" bIns="50800" rIns="50800"/>
            <a:lstStyle/>
            <a:p>
              <a:pPr algn="ctr">
                <a:lnSpc>
                  <a:spcPts val="3360"/>
                </a:lnSpc>
              </a:pPr>
            </a:p>
          </p:txBody>
        </p:sp>
      </p:grpSp>
      <p:grpSp>
        <p:nvGrpSpPr>
          <p:cNvPr name="Group 23" id="23"/>
          <p:cNvGrpSpPr/>
          <p:nvPr/>
        </p:nvGrpSpPr>
        <p:grpSpPr>
          <a:xfrm rot="0">
            <a:off x="14332839" y="5890872"/>
            <a:ext cx="744790" cy="744790"/>
            <a:chOff x="0" y="0"/>
            <a:chExt cx="196159" cy="196159"/>
          </a:xfrm>
        </p:grpSpPr>
        <p:sp>
          <p:nvSpPr>
            <p:cNvPr name="Freeform 24" id="24"/>
            <p:cNvSpPr/>
            <p:nvPr/>
          </p:nvSpPr>
          <p:spPr>
            <a:xfrm flipH="false" flipV="false" rot="0">
              <a:off x="0" y="0"/>
              <a:ext cx="196159" cy="196159"/>
            </a:xfrm>
            <a:custGeom>
              <a:avLst/>
              <a:gdLst/>
              <a:ahLst/>
              <a:cxnLst/>
              <a:rect r="r" b="b" t="t" l="l"/>
              <a:pathLst>
                <a:path h="196159" w="196159">
                  <a:moveTo>
                    <a:pt x="98079" y="0"/>
                  </a:moveTo>
                  <a:lnTo>
                    <a:pt x="98079" y="0"/>
                  </a:lnTo>
                  <a:cubicBezTo>
                    <a:pt x="152247" y="0"/>
                    <a:pt x="196159" y="43912"/>
                    <a:pt x="196159" y="98079"/>
                  </a:cubicBezTo>
                  <a:lnTo>
                    <a:pt x="196159" y="98079"/>
                  </a:lnTo>
                  <a:cubicBezTo>
                    <a:pt x="196159" y="124092"/>
                    <a:pt x="185825" y="149038"/>
                    <a:pt x="167432" y="167432"/>
                  </a:cubicBezTo>
                  <a:cubicBezTo>
                    <a:pt x="149038" y="185825"/>
                    <a:pt x="124092" y="196159"/>
                    <a:pt x="98079" y="196159"/>
                  </a:cubicBezTo>
                  <a:lnTo>
                    <a:pt x="98079" y="196159"/>
                  </a:lnTo>
                  <a:cubicBezTo>
                    <a:pt x="72067" y="196159"/>
                    <a:pt x="47120" y="185825"/>
                    <a:pt x="28727" y="167432"/>
                  </a:cubicBezTo>
                  <a:cubicBezTo>
                    <a:pt x="10333" y="149038"/>
                    <a:pt x="0" y="124092"/>
                    <a:pt x="0" y="98079"/>
                  </a:cubicBezTo>
                  <a:lnTo>
                    <a:pt x="0" y="98079"/>
                  </a:lnTo>
                  <a:cubicBezTo>
                    <a:pt x="0" y="72067"/>
                    <a:pt x="10333" y="47120"/>
                    <a:pt x="28727" y="28727"/>
                  </a:cubicBezTo>
                  <a:cubicBezTo>
                    <a:pt x="47120" y="10333"/>
                    <a:pt x="72067" y="0"/>
                    <a:pt x="98079" y="0"/>
                  </a:cubicBezTo>
                  <a:close/>
                </a:path>
              </a:pathLst>
            </a:custGeom>
            <a:solidFill>
              <a:srgbClr val="2B2B2B"/>
            </a:solidFill>
          </p:spPr>
        </p:sp>
        <p:sp>
          <p:nvSpPr>
            <p:cNvPr name="TextBox 25" id="25"/>
            <p:cNvSpPr txBox="true"/>
            <p:nvPr/>
          </p:nvSpPr>
          <p:spPr>
            <a:xfrm>
              <a:off x="0" y="-85725"/>
              <a:ext cx="196159" cy="281884"/>
            </a:xfrm>
            <a:prstGeom prst="rect">
              <a:avLst/>
            </a:prstGeom>
          </p:spPr>
          <p:txBody>
            <a:bodyPr anchor="ctr" rtlCol="false" tIns="50800" lIns="50800" bIns="50800" rIns="50800"/>
            <a:lstStyle/>
            <a:p>
              <a:pPr algn="ctr">
                <a:lnSpc>
                  <a:spcPts val="3360"/>
                </a:lnSpc>
              </a:pPr>
            </a:p>
          </p:txBody>
        </p:sp>
      </p:grpSp>
      <p:grpSp>
        <p:nvGrpSpPr>
          <p:cNvPr name="Group 26" id="26"/>
          <p:cNvGrpSpPr/>
          <p:nvPr/>
        </p:nvGrpSpPr>
        <p:grpSpPr>
          <a:xfrm rot="0">
            <a:off x="12928946" y="1774456"/>
            <a:ext cx="3552576" cy="3393202"/>
            <a:chOff x="0" y="0"/>
            <a:chExt cx="935658" cy="893683"/>
          </a:xfrm>
        </p:grpSpPr>
        <p:sp>
          <p:nvSpPr>
            <p:cNvPr name="Freeform 27" id="27"/>
            <p:cNvSpPr/>
            <p:nvPr/>
          </p:nvSpPr>
          <p:spPr>
            <a:xfrm flipH="false" flipV="false" rot="0">
              <a:off x="0" y="0"/>
              <a:ext cx="935658" cy="893683"/>
            </a:xfrm>
            <a:custGeom>
              <a:avLst/>
              <a:gdLst/>
              <a:ahLst/>
              <a:cxnLst/>
              <a:rect r="r" b="b" t="t" l="l"/>
              <a:pathLst>
                <a:path h="893683" w="935658">
                  <a:moveTo>
                    <a:pt x="104604" y="0"/>
                  </a:moveTo>
                  <a:lnTo>
                    <a:pt x="831054" y="0"/>
                  </a:lnTo>
                  <a:cubicBezTo>
                    <a:pt x="888825" y="0"/>
                    <a:pt x="935658" y="46833"/>
                    <a:pt x="935658" y="104604"/>
                  </a:cubicBezTo>
                  <a:lnTo>
                    <a:pt x="935658" y="789079"/>
                  </a:lnTo>
                  <a:cubicBezTo>
                    <a:pt x="935658" y="816822"/>
                    <a:pt x="924637" y="843428"/>
                    <a:pt x="905020" y="863045"/>
                  </a:cubicBezTo>
                  <a:cubicBezTo>
                    <a:pt x="885403" y="882662"/>
                    <a:pt x="858797" y="893683"/>
                    <a:pt x="831054" y="893683"/>
                  </a:cubicBezTo>
                  <a:lnTo>
                    <a:pt x="104604" y="893683"/>
                  </a:lnTo>
                  <a:cubicBezTo>
                    <a:pt x="76861" y="893683"/>
                    <a:pt x="50255" y="882662"/>
                    <a:pt x="30638" y="863045"/>
                  </a:cubicBezTo>
                  <a:cubicBezTo>
                    <a:pt x="11021" y="843428"/>
                    <a:pt x="0" y="816822"/>
                    <a:pt x="0" y="789079"/>
                  </a:cubicBezTo>
                  <a:lnTo>
                    <a:pt x="0" y="104604"/>
                  </a:lnTo>
                  <a:cubicBezTo>
                    <a:pt x="0" y="76861"/>
                    <a:pt x="11021" y="50255"/>
                    <a:pt x="30638" y="30638"/>
                  </a:cubicBezTo>
                  <a:cubicBezTo>
                    <a:pt x="50255" y="11021"/>
                    <a:pt x="76861" y="0"/>
                    <a:pt x="104604" y="0"/>
                  </a:cubicBezTo>
                  <a:close/>
                </a:path>
              </a:pathLst>
            </a:custGeom>
            <a:solidFill>
              <a:srgbClr val="EFF0F2"/>
            </a:solidFill>
          </p:spPr>
        </p:sp>
        <p:sp>
          <p:nvSpPr>
            <p:cNvPr name="TextBox 28" id="28"/>
            <p:cNvSpPr txBox="true"/>
            <p:nvPr/>
          </p:nvSpPr>
          <p:spPr>
            <a:xfrm>
              <a:off x="0" y="-85725"/>
              <a:ext cx="935658" cy="979408"/>
            </a:xfrm>
            <a:prstGeom prst="rect">
              <a:avLst/>
            </a:prstGeom>
          </p:spPr>
          <p:txBody>
            <a:bodyPr anchor="ctr" rtlCol="false" tIns="50800" lIns="50800" bIns="50800" rIns="50800"/>
            <a:lstStyle/>
            <a:p>
              <a:pPr algn="ctr">
                <a:lnSpc>
                  <a:spcPts val="3360"/>
                </a:lnSpc>
              </a:pPr>
            </a:p>
          </p:txBody>
        </p:sp>
      </p:grpSp>
      <p:grpSp>
        <p:nvGrpSpPr>
          <p:cNvPr name="Group 29" id="29"/>
          <p:cNvGrpSpPr/>
          <p:nvPr/>
        </p:nvGrpSpPr>
        <p:grpSpPr>
          <a:xfrm rot="0">
            <a:off x="14332839" y="2233137"/>
            <a:ext cx="744790" cy="744790"/>
            <a:chOff x="0" y="0"/>
            <a:chExt cx="196159" cy="196159"/>
          </a:xfrm>
        </p:grpSpPr>
        <p:sp>
          <p:nvSpPr>
            <p:cNvPr name="Freeform 30" id="30"/>
            <p:cNvSpPr/>
            <p:nvPr/>
          </p:nvSpPr>
          <p:spPr>
            <a:xfrm flipH="false" flipV="false" rot="0">
              <a:off x="0" y="0"/>
              <a:ext cx="196159" cy="196159"/>
            </a:xfrm>
            <a:custGeom>
              <a:avLst/>
              <a:gdLst/>
              <a:ahLst/>
              <a:cxnLst/>
              <a:rect r="r" b="b" t="t" l="l"/>
              <a:pathLst>
                <a:path h="196159" w="196159">
                  <a:moveTo>
                    <a:pt x="98079" y="0"/>
                  </a:moveTo>
                  <a:lnTo>
                    <a:pt x="98079" y="0"/>
                  </a:lnTo>
                  <a:cubicBezTo>
                    <a:pt x="152247" y="0"/>
                    <a:pt x="196159" y="43912"/>
                    <a:pt x="196159" y="98079"/>
                  </a:cubicBezTo>
                  <a:lnTo>
                    <a:pt x="196159" y="98079"/>
                  </a:lnTo>
                  <a:cubicBezTo>
                    <a:pt x="196159" y="124092"/>
                    <a:pt x="185825" y="149038"/>
                    <a:pt x="167432" y="167432"/>
                  </a:cubicBezTo>
                  <a:cubicBezTo>
                    <a:pt x="149038" y="185825"/>
                    <a:pt x="124092" y="196159"/>
                    <a:pt x="98079" y="196159"/>
                  </a:cubicBezTo>
                  <a:lnTo>
                    <a:pt x="98079" y="196159"/>
                  </a:lnTo>
                  <a:cubicBezTo>
                    <a:pt x="72067" y="196159"/>
                    <a:pt x="47120" y="185825"/>
                    <a:pt x="28727" y="167432"/>
                  </a:cubicBezTo>
                  <a:cubicBezTo>
                    <a:pt x="10333" y="149038"/>
                    <a:pt x="0" y="124092"/>
                    <a:pt x="0" y="98079"/>
                  </a:cubicBezTo>
                  <a:lnTo>
                    <a:pt x="0" y="98079"/>
                  </a:lnTo>
                  <a:cubicBezTo>
                    <a:pt x="0" y="72067"/>
                    <a:pt x="10333" y="47120"/>
                    <a:pt x="28727" y="28727"/>
                  </a:cubicBezTo>
                  <a:cubicBezTo>
                    <a:pt x="47120" y="10333"/>
                    <a:pt x="72067" y="0"/>
                    <a:pt x="98079" y="0"/>
                  </a:cubicBezTo>
                  <a:close/>
                </a:path>
              </a:pathLst>
            </a:custGeom>
            <a:solidFill>
              <a:srgbClr val="2B2B2B"/>
            </a:solidFill>
          </p:spPr>
        </p:sp>
        <p:sp>
          <p:nvSpPr>
            <p:cNvPr name="TextBox 31" id="31"/>
            <p:cNvSpPr txBox="true"/>
            <p:nvPr/>
          </p:nvSpPr>
          <p:spPr>
            <a:xfrm>
              <a:off x="0" y="-85725"/>
              <a:ext cx="196159" cy="281884"/>
            </a:xfrm>
            <a:prstGeom prst="rect">
              <a:avLst/>
            </a:prstGeom>
          </p:spPr>
          <p:txBody>
            <a:bodyPr anchor="ctr" rtlCol="false" tIns="50800" lIns="50800" bIns="50800" rIns="50800"/>
            <a:lstStyle/>
            <a:p>
              <a:pPr algn="ctr">
                <a:lnSpc>
                  <a:spcPts val="3360"/>
                </a:lnSpc>
              </a:pPr>
            </a:p>
          </p:txBody>
        </p:sp>
      </p:grpSp>
      <p:sp>
        <p:nvSpPr>
          <p:cNvPr name="TextBox 32" id="32"/>
          <p:cNvSpPr txBox="true"/>
          <p:nvPr/>
        </p:nvSpPr>
        <p:spPr>
          <a:xfrm rot="0">
            <a:off x="1028700" y="1028700"/>
            <a:ext cx="6228868" cy="1447800"/>
          </a:xfrm>
          <a:prstGeom prst="rect">
            <a:avLst/>
          </a:prstGeom>
        </p:spPr>
        <p:txBody>
          <a:bodyPr anchor="t" rtlCol="false" tIns="0" lIns="0" bIns="0" rIns="0">
            <a:spAutoFit/>
          </a:bodyPr>
          <a:lstStyle/>
          <a:p>
            <a:pPr algn="l">
              <a:lnSpc>
                <a:spcPts val="5759"/>
              </a:lnSpc>
            </a:pPr>
            <a:r>
              <a:rPr lang="en-US" sz="4800" spc="-288" b="true">
                <a:solidFill>
                  <a:srgbClr val="2B2B2B"/>
                </a:solidFill>
                <a:latin typeface="Inter Medium"/>
                <a:ea typeface="Inter Medium"/>
                <a:cs typeface="Inter Medium"/>
                <a:sym typeface="Inter Medium"/>
              </a:rPr>
              <a:t>Awards, Recognitions, Major Media Features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920036" y="2575468"/>
            <a:ext cx="3280890" cy="4881754"/>
            <a:chOff x="0" y="0"/>
            <a:chExt cx="595626" cy="886253"/>
          </a:xfrm>
        </p:grpSpPr>
        <p:sp>
          <p:nvSpPr>
            <p:cNvPr name="Freeform 3" id="3"/>
            <p:cNvSpPr/>
            <p:nvPr/>
          </p:nvSpPr>
          <p:spPr>
            <a:xfrm flipH="false" flipV="false" rot="0">
              <a:off x="0" y="0"/>
              <a:ext cx="595626" cy="886253"/>
            </a:xfrm>
            <a:custGeom>
              <a:avLst/>
              <a:gdLst/>
              <a:ahLst/>
              <a:cxnLst/>
              <a:rect r="r" b="b" t="t" l="l"/>
              <a:pathLst>
                <a:path h="886253" w="595626">
                  <a:moveTo>
                    <a:pt x="84949" y="0"/>
                  </a:moveTo>
                  <a:lnTo>
                    <a:pt x="510676" y="0"/>
                  </a:lnTo>
                  <a:cubicBezTo>
                    <a:pt x="533206" y="0"/>
                    <a:pt x="554813" y="8950"/>
                    <a:pt x="570745" y="24881"/>
                  </a:cubicBezTo>
                  <a:cubicBezTo>
                    <a:pt x="586676" y="40812"/>
                    <a:pt x="595626" y="62419"/>
                    <a:pt x="595626" y="84949"/>
                  </a:cubicBezTo>
                  <a:lnTo>
                    <a:pt x="595626" y="801303"/>
                  </a:lnTo>
                  <a:cubicBezTo>
                    <a:pt x="595626" y="823833"/>
                    <a:pt x="586676" y="845440"/>
                    <a:pt x="570745" y="861372"/>
                  </a:cubicBezTo>
                  <a:cubicBezTo>
                    <a:pt x="554813" y="877303"/>
                    <a:pt x="533206" y="886253"/>
                    <a:pt x="510676" y="886253"/>
                  </a:cubicBezTo>
                  <a:lnTo>
                    <a:pt x="84949" y="886253"/>
                  </a:lnTo>
                  <a:cubicBezTo>
                    <a:pt x="62419" y="886253"/>
                    <a:pt x="40812" y="877303"/>
                    <a:pt x="24881" y="861372"/>
                  </a:cubicBezTo>
                  <a:cubicBezTo>
                    <a:pt x="8950" y="845440"/>
                    <a:pt x="0" y="823833"/>
                    <a:pt x="0" y="801303"/>
                  </a:cubicBezTo>
                  <a:lnTo>
                    <a:pt x="0" y="84949"/>
                  </a:lnTo>
                  <a:cubicBezTo>
                    <a:pt x="0" y="62419"/>
                    <a:pt x="8950" y="40812"/>
                    <a:pt x="24881" y="24881"/>
                  </a:cubicBezTo>
                  <a:cubicBezTo>
                    <a:pt x="40812" y="8950"/>
                    <a:pt x="62419" y="0"/>
                    <a:pt x="84949" y="0"/>
                  </a:cubicBezTo>
                  <a:close/>
                </a:path>
              </a:pathLst>
            </a:custGeom>
            <a:solidFill>
              <a:srgbClr val="000000">
                <a:alpha val="0"/>
              </a:srgbClr>
            </a:solidFill>
            <a:ln w="12700">
              <a:solidFill>
                <a:srgbClr val="000000"/>
              </a:solidFill>
            </a:ln>
          </p:spPr>
        </p:sp>
      </p:grpSp>
      <p:grpSp>
        <p:nvGrpSpPr>
          <p:cNvPr name="Group 4" id="4"/>
          <p:cNvGrpSpPr/>
          <p:nvPr/>
        </p:nvGrpSpPr>
        <p:grpSpPr>
          <a:xfrm rot="0">
            <a:off x="10448576" y="2575468"/>
            <a:ext cx="3280890" cy="4881754"/>
            <a:chOff x="0" y="0"/>
            <a:chExt cx="595626" cy="886253"/>
          </a:xfrm>
        </p:grpSpPr>
        <p:sp>
          <p:nvSpPr>
            <p:cNvPr name="Freeform 5" id="5"/>
            <p:cNvSpPr/>
            <p:nvPr/>
          </p:nvSpPr>
          <p:spPr>
            <a:xfrm flipH="false" flipV="false" rot="0">
              <a:off x="0" y="0"/>
              <a:ext cx="595626" cy="886253"/>
            </a:xfrm>
            <a:custGeom>
              <a:avLst/>
              <a:gdLst/>
              <a:ahLst/>
              <a:cxnLst/>
              <a:rect r="r" b="b" t="t" l="l"/>
              <a:pathLst>
                <a:path h="886253" w="595626">
                  <a:moveTo>
                    <a:pt x="84949" y="0"/>
                  </a:moveTo>
                  <a:lnTo>
                    <a:pt x="510676" y="0"/>
                  </a:lnTo>
                  <a:cubicBezTo>
                    <a:pt x="533206" y="0"/>
                    <a:pt x="554813" y="8950"/>
                    <a:pt x="570745" y="24881"/>
                  </a:cubicBezTo>
                  <a:cubicBezTo>
                    <a:pt x="586676" y="40812"/>
                    <a:pt x="595626" y="62419"/>
                    <a:pt x="595626" y="84949"/>
                  </a:cubicBezTo>
                  <a:lnTo>
                    <a:pt x="595626" y="801303"/>
                  </a:lnTo>
                  <a:cubicBezTo>
                    <a:pt x="595626" y="823833"/>
                    <a:pt x="586676" y="845440"/>
                    <a:pt x="570745" y="861372"/>
                  </a:cubicBezTo>
                  <a:cubicBezTo>
                    <a:pt x="554813" y="877303"/>
                    <a:pt x="533206" y="886253"/>
                    <a:pt x="510676" y="886253"/>
                  </a:cubicBezTo>
                  <a:lnTo>
                    <a:pt x="84949" y="886253"/>
                  </a:lnTo>
                  <a:cubicBezTo>
                    <a:pt x="62419" y="886253"/>
                    <a:pt x="40812" y="877303"/>
                    <a:pt x="24881" y="861372"/>
                  </a:cubicBezTo>
                  <a:cubicBezTo>
                    <a:pt x="8950" y="845440"/>
                    <a:pt x="0" y="823833"/>
                    <a:pt x="0" y="801303"/>
                  </a:cubicBezTo>
                  <a:lnTo>
                    <a:pt x="0" y="84949"/>
                  </a:lnTo>
                  <a:cubicBezTo>
                    <a:pt x="0" y="62419"/>
                    <a:pt x="8950" y="40812"/>
                    <a:pt x="24881" y="24881"/>
                  </a:cubicBezTo>
                  <a:cubicBezTo>
                    <a:pt x="40812" y="8950"/>
                    <a:pt x="62419" y="0"/>
                    <a:pt x="84949" y="0"/>
                  </a:cubicBezTo>
                  <a:close/>
                </a:path>
              </a:pathLst>
            </a:custGeom>
            <a:solidFill>
              <a:srgbClr val="000000">
                <a:alpha val="0"/>
              </a:srgbClr>
            </a:solidFill>
            <a:ln w="12700">
              <a:solidFill>
                <a:srgbClr val="000000"/>
              </a:solidFill>
            </a:ln>
          </p:spPr>
        </p:sp>
      </p:grpSp>
      <p:grpSp>
        <p:nvGrpSpPr>
          <p:cNvPr name="Group 6" id="6"/>
          <p:cNvGrpSpPr/>
          <p:nvPr/>
        </p:nvGrpSpPr>
        <p:grpSpPr>
          <a:xfrm rot="0">
            <a:off x="7262446" y="6905548"/>
            <a:ext cx="2596071" cy="1128918"/>
            <a:chOff x="0" y="0"/>
            <a:chExt cx="683739" cy="297328"/>
          </a:xfrm>
        </p:grpSpPr>
        <p:sp>
          <p:nvSpPr>
            <p:cNvPr name="Freeform 7" id="7"/>
            <p:cNvSpPr/>
            <p:nvPr/>
          </p:nvSpPr>
          <p:spPr>
            <a:xfrm flipH="false" flipV="false" rot="0">
              <a:off x="0" y="0"/>
              <a:ext cx="683739" cy="297328"/>
            </a:xfrm>
            <a:custGeom>
              <a:avLst/>
              <a:gdLst/>
              <a:ahLst/>
              <a:cxnLst/>
              <a:rect r="r" b="b" t="t" l="l"/>
              <a:pathLst>
                <a:path h="297328" w="683739">
                  <a:moveTo>
                    <a:pt x="77536" y="0"/>
                  </a:moveTo>
                  <a:lnTo>
                    <a:pt x="606203" y="0"/>
                  </a:lnTo>
                  <a:cubicBezTo>
                    <a:pt x="649025" y="0"/>
                    <a:pt x="683739" y="34714"/>
                    <a:pt x="683739" y="77536"/>
                  </a:cubicBezTo>
                  <a:lnTo>
                    <a:pt x="683739" y="219792"/>
                  </a:lnTo>
                  <a:cubicBezTo>
                    <a:pt x="683739" y="262614"/>
                    <a:pt x="649025" y="297328"/>
                    <a:pt x="606203" y="297328"/>
                  </a:cubicBezTo>
                  <a:lnTo>
                    <a:pt x="77536" y="297328"/>
                  </a:lnTo>
                  <a:cubicBezTo>
                    <a:pt x="34714" y="297328"/>
                    <a:pt x="0" y="262614"/>
                    <a:pt x="0" y="219792"/>
                  </a:cubicBezTo>
                  <a:lnTo>
                    <a:pt x="0" y="77536"/>
                  </a:lnTo>
                  <a:cubicBezTo>
                    <a:pt x="0" y="34714"/>
                    <a:pt x="34714" y="0"/>
                    <a:pt x="77536" y="0"/>
                  </a:cubicBezTo>
                  <a:close/>
                </a:path>
              </a:pathLst>
            </a:custGeom>
            <a:solidFill>
              <a:srgbClr val="F8F8F8"/>
            </a:solidFill>
          </p:spPr>
        </p:sp>
        <p:sp>
          <p:nvSpPr>
            <p:cNvPr name="TextBox 8" id="8"/>
            <p:cNvSpPr txBox="true"/>
            <p:nvPr/>
          </p:nvSpPr>
          <p:spPr>
            <a:xfrm>
              <a:off x="0" y="-85725"/>
              <a:ext cx="683739" cy="383053"/>
            </a:xfrm>
            <a:prstGeom prst="rect">
              <a:avLst/>
            </a:prstGeom>
          </p:spPr>
          <p:txBody>
            <a:bodyPr anchor="ctr" rtlCol="false" tIns="50800" lIns="50800" bIns="50800" rIns="50800"/>
            <a:lstStyle/>
            <a:p>
              <a:pPr algn="ctr">
                <a:lnSpc>
                  <a:spcPts val="3360"/>
                </a:lnSpc>
              </a:pPr>
            </a:p>
          </p:txBody>
        </p:sp>
      </p:grpSp>
      <p:grpSp>
        <p:nvGrpSpPr>
          <p:cNvPr name="Group 9" id="9"/>
          <p:cNvGrpSpPr/>
          <p:nvPr/>
        </p:nvGrpSpPr>
        <p:grpSpPr>
          <a:xfrm rot="0">
            <a:off x="10790986" y="6905548"/>
            <a:ext cx="2596071" cy="1128918"/>
            <a:chOff x="0" y="0"/>
            <a:chExt cx="683739" cy="297328"/>
          </a:xfrm>
        </p:grpSpPr>
        <p:sp>
          <p:nvSpPr>
            <p:cNvPr name="Freeform 10" id="10"/>
            <p:cNvSpPr/>
            <p:nvPr/>
          </p:nvSpPr>
          <p:spPr>
            <a:xfrm flipH="false" flipV="false" rot="0">
              <a:off x="0" y="0"/>
              <a:ext cx="683739" cy="297328"/>
            </a:xfrm>
            <a:custGeom>
              <a:avLst/>
              <a:gdLst/>
              <a:ahLst/>
              <a:cxnLst/>
              <a:rect r="r" b="b" t="t" l="l"/>
              <a:pathLst>
                <a:path h="297328" w="683739">
                  <a:moveTo>
                    <a:pt x="77536" y="0"/>
                  </a:moveTo>
                  <a:lnTo>
                    <a:pt x="606203" y="0"/>
                  </a:lnTo>
                  <a:cubicBezTo>
                    <a:pt x="649025" y="0"/>
                    <a:pt x="683739" y="34714"/>
                    <a:pt x="683739" y="77536"/>
                  </a:cubicBezTo>
                  <a:lnTo>
                    <a:pt x="683739" y="219792"/>
                  </a:lnTo>
                  <a:cubicBezTo>
                    <a:pt x="683739" y="262614"/>
                    <a:pt x="649025" y="297328"/>
                    <a:pt x="606203" y="297328"/>
                  </a:cubicBezTo>
                  <a:lnTo>
                    <a:pt x="77536" y="297328"/>
                  </a:lnTo>
                  <a:cubicBezTo>
                    <a:pt x="34714" y="297328"/>
                    <a:pt x="0" y="262614"/>
                    <a:pt x="0" y="219792"/>
                  </a:cubicBezTo>
                  <a:lnTo>
                    <a:pt x="0" y="77536"/>
                  </a:lnTo>
                  <a:cubicBezTo>
                    <a:pt x="0" y="34714"/>
                    <a:pt x="34714" y="0"/>
                    <a:pt x="77536" y="0"/>
                  </a:cubicBezTo>
                  <a:close/>
                </a:path>
              </a:pathLst>
            </a:custGeom>
            <a:solidFill>
              <a:srgbClr val="F8F8F8"/>
            </a:solidFill>
          </p:spPr>
        </p:sp>
        <p:sp>
          <p:nvSpPr>
            <p:cNvPr name="TextBox 11" id="11"/>
            <p:cNvSpPr txBox="true"/>
            <p:nvPr/>
          </p:nvSpPr>
          <p:spPr>
            <a:xfrm>
              <a:off x="0" y="-85725"/>
              <a:ext cx="683739" cy="383053"/>
            </a:xfrm>
            <a:prstGeom prst="rect">
              <a:avLst/>
            </a:prstGeom>
          </p:spPr>
          <p:txBody>
            <a:bodyPr anchor="ctr" rtlCol="false" tIns="50800" lIns="50800" bIns="50800" rIns="50800"/>
            <a:lstStyle/>
            <a:p>
              <a:pPr algn="ctr">
                <a:lnSpc>
                  <a:spcPts val="3360"/>
                </a:lnSpc>
              </a:pPr>
            </a:p>
          </p:txBody>
        </p:sp>
      </p:grpSp>
      <p:sp>
        <p:nvSpPr>
          <p:cNvPr name="Freeform 12" id="12"/>
          <p:cNvSpPr/>
          <p:nvPr/>
        </p:nvSpPr>
        <p:spPr>
          <a:xfrm flipH="false" flipV="false" rot="0">
            <a:off x="14320016" y="5866341"/>
            <a:ext cx="4763853" cy="4818057"/>
          </a:xfrm>
          <a:custGeom>
            <a:avLst/>
            <a:gdLst/>
            <a:ahLst/>
            <a:cxnLst/>
            <a:rect r="r" b="b" t="t" l="l"/>
            <a:pathLst>
              <a:path h="4818057" w="4763853">
                <a:moveTo>
                  <a:pt x="0" y="0"/>
                </a:moveTo>
                <a:lnTo>
                  <a:pt x="4763853" y="0"/>
                </a:lnTo>
                <a:lnTo>
                  <a:pt x="4763853" y="4818056"/>
                </a:lnTo>
                <a:lnTo>
                  <a:pt x="0" y="481805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3" id="13"/>
          <p:cNvGrpSpPr/>
          <p:nvPr/>
        </p:nvGrpSpPr>
        <p:grpSpPr>
          <a:xfrm rot="0">
            <a:off x="13977116" y="2575468"/>
            <a:ext cx="3280890" cy="4881754"/>
            <a:chOff x="0" y="0"/>
            <a:chExt cx="595626" cy="886253"/>
          </a:xfrm>
        </p:grpSpPr>
        <p:sp>
          <p:nvSpPr>
            <p:cNvPr name="Freeform 14" id="14"/>
            <p:cNvSpPr/>
            <p:nvPr/>
          </p:nvSpPr>
          <p:spPr>
            <a:xfrm flipH="false" flipV="false" rot="0">
              <a:off x="0" y="0"/>
              <a:ext cx="595626" cy="886253"/>
            </a:xfrm>
            <a:custGeom>
              <a:avLst/>
              <a:gdLst/>
              <a:ahLst/>
              <a:cxnLst/>
              <a:rect r="r" b="b" t="t" l="l"/>
              <a:pathLst>
                <a:path h="886253" w="595626">
                  <a:moveTo>
                    <a:pt x="84949" y="0"/>
                  </a:moveTo>
                  <a:lnTo>
                    <a:pt x="510676" y="0"/>
                  </a:lnTo>
                  <a:cubicBezTo>
                    <a:pt x="533206" y="0"/>
                    <a:pt x="554813" y="8950"/>
                    <a:pt x="570745" y="24881"/>
                  </a:cubicBezTo>
                  <a:cubicBezTo>
                    <a:pt x="586676" y="40812"/>
                    <a:pt x="595626" y="62419"/>
                    <a:pt x="595626" y="84949"/>
                  </a:cubicBezTo>
                  <a:lnTo>
                    <a:pt x="595626" y="801303"/>
                  </a:lnTo>
                  <a:cubicBezTo>
                    <a:pt x="595626" y="823833"/>
                    <a:pt x="586676" y="845440"/>
                    <a:pt x="570745" y="861372"/>
                  </a:cubicBezTo>
                  <a:cubicBezTo>
                    <a:pt x="554813" y="877303"/>
                    <a:pt x="533206" y="886253"/>
                    <a:pt x="510676" y="886253"/>
                  </a:cubicBezTo>
                  <a:lnTo>
                    <a:pt x="84949" y="886253"/>
                  </a:lnTo>
                  <a:cubicBezTo>
                    <a:pt x="62419" y="886253"/>
                    <a:pt x="40812" y="877303"/>
                    <a:pt x="24881" y="861372"/>
                  </a:cubicBezTo>
                  <a:cubicBezTo>
                    <a:pt x="8950" y="845440"/>
                    <a:pt x="0" y="823833"/>
                    <a:pt x="0" y="801303"/>
                  </a:cubicBezTo>
                  <a:lnTo>
                    <a:pt x="0" y="84949"/>
                  </a:lnTo>
                  <a:cubicBezTo>
                    <a:pt x="0" y="62419"/>
                    <a:pt x="8950" y="40812"/>
                    <a:pt x="24881" y="24881"/>
                  </a:cubicBezTo>
                  <a:cubicBezTo>
                    <a:pt x="40812" y="8950"/>
                    <a:pt x="62419" y="0"/>
                    <a:pt x="84949" y="0"/>
                  </a:cubicBezTo>
                  <a:close/>
                </a:path>
              </a:pathLst>
            </a:custGeom>
            <a:solidFill>
              <a:srgbClr val="000000">
                <a:alpha val="0"/>
              </a:srgbClr>
            </a:solidFill>
            <a:ln w="12700">
              <a:solidFill>
                <a:srgbClr val="000000"/>
              </a:solidFill>
            </a:ln>
          </p:spPr>
        </p:sp>
      </p:grpSp>
      <p:grpSp>
        <p:nvGrpSpPr>
          <p:cNvPr name="Group 15" id="15"/>
          <p:cNvGrpSpPr/>
          <p:nvPr/>
        </p:nvGrpSpPr>
        <p:grpSpPr>
          <a:xfrm rot="0">
            <a:off x="14319526" y="6905548"/>
            <a:ext cx="2596071" cy="1128918"/>
            <a:chOff x="0" y="0"/>
            <a:chExt cx="683739" cy="297328"/>
          </a:xfrm>
        </p:grpSpPr>
        <p:sp>
          <p:nvSpPr>
            <p:cNvPr name="Freeform 16" id="16"/>
            <p:cNvSpPr/>
            <p:nvPr/>
          </p:nvSpPr>
          <p:spPr>
            <a:xfrm flipH="false" flipV="false" rot="0">
              <a:off x="0" y="0"/>
              <a:ext cx="683739" cy="297328"/>
            </a:xfrm>
            <a:custGeom>
              <a:avLst/>
              <a:gdLst/>
              <a:ahLst/>
              <a:cxnLst/>
              <a:rect r="r" b="b" t="t" l="l"/>
              <a:pathLst>
                <a:path h="297328" w="683739">
                  <a:moveTo>
                    <a:pt x="77536" y="0"/>
                  </a:moveTo>
                  <a:lnTo>
                    <a:pt x="606203" y="0"/>
                  </a:lnTo>
                  <a:cubicBezTo>
                    <a:pt x="649025" y="0"/>
                    <a:pt x="683739" y="34714"/>
                    <a:pt x="683739" y="77536"/>
                  </a:cubicBezTo>
                  <a:lnTo>
                    <a:pt x="683739" y="219792"/>
                  </a:lnTo>
                  <a:cubicBezTo>
                    <a:pt x="683739" y="262614"/>
                    <a:pt x="649025" y="297328"/>
                    <a:pt x="606203" y="297328"/>
                  </a:cubicBezTo>
                  <a:lnTo>
                    <a:pt x="77536" y="297328"/>
                  </a:lnTo>
                  <a:cubicBezTo>
                    <a:pt x="34714" y="297328"/>
                    <a:pt x="0" y="262614"/>
                    <a:pt x="0" y="219792"/>
                  </a:cubicBezTo>
                  <a:lnTo>
                    <a:pt x="0" y="77536"/>
                  </a:lnTo>
                  <a:cubicBezTo>
                    <a:pt x="0" y="34714"/>
                    <a:pt x="34714" y="0"/>
                    <a:pt x="77536" y="0"/>
                  </a:cubicBezTo>
                  <a:close/>
                </a:path>
              </a:pathLst>
            </a:custGeom>
            <a:solidFill>
              <a:srgbClr val="F8F8F8"/>
            </a:solidFill>
          </p:spPr>
        </p:sp>
        <p:sp>
          <p:nvSpPr>
            <p:cNvPr name="TextBox 17" id="17"/>
            <p:cNvSpPr txBox="true"/>
            <p:nvPr/>
          </p:nvSpPr>
          <p:spPr>
            <a:xfrm>
              <a:off x="0" y="-85725"/>
              <a:ext cx="683739" cy="383053"/>
            </a:xfrm>
            <a:prstGeom prst="rect">
              <a:avLst/>
            </a:prstGeom>
          </p:spPr>
          <p:txBody>
            <a:bodyPr anchor="ctr" rtlCol="false" tIns="50800" lIns="50800" bIns="50800" rIns="50800"/>
            <a:lstStyle/>
            <a:p>
              <a:pPr algn="ctr">
                <a:lnSpc>
                  <a:spcPts val="3360"/>
                </a:lnSpc>
              </a:pPr>
            </a:p>
          </p:txBody>
        </p:sp>
      </p:grpSp>
      <p:sp>
        <p:nvSpPr>
          <p:cNvPr name="Freeform 18" id="18"/>
          <p:cNvSpPr/>
          <p:nvPr/>
        </p:nvSpPr>
        <p:spPr>
          <a:xfrm flipH="false" flipV="false" rot="0">
            <a:off x="779486" y="2320998"/>
            <a:ext cx="500033" cy="508940"/>
          </a:xfrm>
          <a:custGeom>
            <a:avLst/>
            <a:gdLst/>
            <a:ahLst/>
            <a:cxnLst/>
            <a:rect r="r" b="b" t="t" l="l"/>
            <a:pathLst>
              <a:path h="508940" w="500033">
                <a:moveTo>
                  <a:pt x="0" y="0"/>
                </a:moveTo>
                <a:lnTo>
                  <a:pt x="500033" y="0"/>
                </a:lnTo>
                <a:lnTo>
                  <a:pt x="500033" y="508940"/>
                </a:lnTo>
                <a:lnTo>
                  <a:pt x="0" y="5089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9" id="19"/>
          <p:cNvGrpSpPr/>
          <p:nvPr/>
        </p:nvGrpSpPr>
        <p:grpSpPr>
          <a:xfrm rot="0">
            <a:off x="1279519" y="6832675"/>
            <a:ext cx="3313778" cy="726641"/>
            <a:chOff x="0" y="0"/>
            <a:chExt cx="872765" cy="191379"/>
          </a:xfrm>
        </p:grpSpPr>
        <p:sp>
          <p:nvSpPr>
            <p:cNvPr name="Freeform 20" id="20"/>
            <p:cNvSpPr/>
            <p:nvPr/>
          </p:nvSpPr>
          <p:spPr>
            <a:xfrm flipH="false" flipV="false" rot="0">
              <a:off x="0" y="0"/>
              <a:ext cx="872765" cy="191379"/>
            </a:xfrm>
            <a:custGeom>
              <a:avLst/>
              <a:gdLst/>
              <a:ahLst/>
              <a:cxnLst/>
              <a:rect r="r" b="b" t="t" l="l"/>
              <a:pathLst>
                <a:path h="191379" w="872765">
                  <a:moveTo>
                    <a:pt x="60743" y="0"/>
                  </a:moveTo>
                  <a:lnTo>
                    <a:pt x="812021" y="0"/>
                  </a:lnTo>
                  <a:cubicBezTo>
                    <a:pt x="845569" y="0"/>
                    <a:pt x="872765" y="27196"/>
                    <a:pt x="872765" y="60743"/>
                  </a:cubicBezTo>
                  <a:lnTo>
                    <a:pt x="872765" y="130635"/>
                  </a:lnTo>
                  <a:cubicBezTo>
                    <a:pt x="872765" y="146746"/>
                    <a:pt x="866365" y="162196"/>
                    <a:pt x="854973" y="173587"/>
                  </a:cubicBezTo>
                  <a:cubicBezTo>
                    <a:pt x="843582" y="184979"/>
                    <a:pt x="828131" y="191379"/>
                    <a:pt x="812021" y="191379"/>
                  </a:cubicBezTo>
                  <a:lnTo>
                    <a:pt x="60743" y="191379"/>
                  </a:lnTo>
                  <a:cubicBezTo>
                    <a:pt x="27196" y="191379"/>
                    <a:pt x="0" y="164183"/>
                    <a:pt x="0" y="130635"/>
                  </a:cubicBezTo>
                  <a:lnTo>
                    <a:pt x="0" y="60743"/>
                  </a:lnTo>
                  <a:cubicBezTo>
                    <a:pt x="0" y="27196"/>
                    <a:pt x="27196" y="0"/>
                    <a:pt x="60743" y="0"/>
                  </a:cubicBezTo>
                  <a:close/>
                </a:path>
              </a:pathLst>
            </a:custGeom>
            <a:solidFill>
              <a:srgbClr val="2B2B2B"/>
            </a:solidFill>
          </p:spPr>
        </p:sp>
        <p:sp>
          <p:nvSpPr>
            <p:cNvPr name="TextBox 21" id="21"/>
            <p:cNvSpPr txBox="true"/>
            <p:nvPr/>
          </p:nvSpPr>
          <p:spPr>
            <a:xfrm>
              <a:off x="0" y="-85725"/>
              <a:ext cx="872765" cy="277104"/>
            </a:xfrm>
            <a:prstGeom prst="rect">
              <a:avLst/>
            </a:prstGeom>
          </p:spPr>
          <p:txBody>
            <a:bodyPr anchor="ctr" rtlCol="false" tIns="50800" lIns="50800" bIns="50800" rIns="50800"/>
            <a:lstStyle/>
            <a:p>
              <a:pPr algn="ctr">
                <a:lnSpc>
                  <a:spcPts val="3360"/>
                </a:lnSpc>
              </a:pPr>
            </a:p>
          </p:txBody>
        </p:sp>
      </p:grpSp>
      <p:sp>
        <p:nvSpPr>
          <p:cNvPr name="Freeform 22" id="22"/>
          <p:cNvSpPr/>
          <p:nvPr/>
        </p:nvSpPr>
        <p:spPr>
          <a:xfrm flipH="true" flipV="false" rot="0">
            <a:off x="3823479" y="7091757"/>
            <a:ext cx="270312" cy="208478"/>
          </a:xfrm>
          <a:custGeom>
            <a:avLst/>
            <a:gdLst/>
            <a:ahLst/>
            <a:cxnLst/>
            <a:rect r="r" b="b" t="t" l="l"/>
            <a:pathLst>
              <a:path h="208478" w="270312">
                <a:moveTo>
                  <a:pt x="270312" y="0"/>
                </a:moveTo>
                <a:lnTo>
                  <a:pt x="0" y="0"/>
                </a:lnTo>
                <a:lnTo>
                  <a:pt x="0" y="208478"/>
                </a:lnTo>
                <a:lnTo>
                  <a:pt x="270312" y="208478"/>
                </a:lnTo>
                <a:lnTo>
                  <a:pt x="270312"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3" id="23"/>
          <p:cNvSpPr txBox="true"/>
          <p:nvPr/>
        </p:nvSpPr>
        <p:spPr>
          <a:xfrm rot="0">
            <a:off x="1028700" y="1028700"/>
            <a:ext cx="4991304" cy="723900"/>
          </a:xfrm>
          <a:prstGeom prst="rect">
            <a:avLst/>
          </a:prstGeom>
        </p:spPr>
        <p:txBody>
          <a:bodyPr anchor="t" rtlCol="false" tIns="0" lIns="0" bIns="0" rIns="0">
            <a:spAutoFit/>
          </a:bodyPr>
          <a:lstStyle/>
          <a:p>
            <a:pPr algn="l">
              <a:lnSpc>
                <a:spcPts val="5759"/>
              </a:lnSpc>
            </a:pPr>
            <a:r>
              <a:rPr lang="en-US" sz="4800" spc="-288" b="true">
                <a:solidFill>
                  <a:srgbClr val="2B2B2B"/>
                </a:solidFill>
                <a:latin typeface="Inter Medium"/>
                <a:ea typeface="Inter Medium"/>
                <a:cs typeface="Inter Medium"/>
                <a:sym typeface="Inter Medium"/>
              </a:rPr>
              <a:t>Meet Our Team</a:t>
            </a:r>
          </a:p>
        </p:txBody>
      </p:sp>
      <p:sp>
        <p:nvSpPr>
          <p:cNvPr name="TextBox 24" id="24"/>
          <p:cNvSpPr txBox="true"/>
          <p:nvPr/>
        </p:nvSpPr>
        <p:spPr>
          <a:xfrm rot="0">
            <a:off x="1075868" y="1940412"/>
            <a:ext cx="4991304" cy="2733033"/>
          </a:xfrm>
          <a:prstGeom prst="rect">
            <a:avLst/>
          </a:prstGeom>
        </p:spPr>
        <p:txBody>
          <a:bodyPr anchor="t" rtlCol="false" tIns="0" lIns="0" bIns="0" rIns="0">
            <a:spAutoFit/>
          </a:bodyPr>
          <a:lstStyle/>
          <a:p>
            <a:pPr algn="l">
              <a:lnSpc>
                <a:spcPts val="2720"/>
              </a:lnSpc>
            </a:pPr>
            <a:r>
              <a:rPr lang="en-US" sz="1700">
                <a:solidFill>
                  <a:srgbClr val="444444"/>
                </a:solidFill>
                <a:latin typeface="Inter"/>
                <a:ea typeface="Inter"/>
                <a:cs typeface="Inter"/>
                <a:sym typeface="Inter"/>
              </a:rPr>
              <a:t>Show the people behind your work</a:t>
            </a:r>
          </a:p>
          <a:p>
            <a:pPr algn="l">
              <a:lnSpc>
                <a:spcPts val="2720"/>
              </a:lnSpc>
            </a:pPr>
          </a:p>
          <a:p>
            <a:pPr algn="l" marL="367060" indent="-183530" lvl="1">
              <a:lnSpc>
                <a:spcPts val="2720"/>
              </a:lnSpc>
              <a:buFont typeface="Arial"/>
              <a:buChar char="•"/>
            </a:pPr>
            <a:r>
              <a:rPr lang="en-US" sz="1700">
                <a:solidFill>
                  <a:srgbClr val="444444"/>
                </a:solidFill>
                <a:latin typeface="Inter"/>
                <a:ea typeface="Inter"/>
                <a:cs typeface="Inter"/>
                <a:sym typeface="Inter"/>
              </a:rPr>
              <a:t>Add names, photos, and short bios of key leadership/team</a:t>
            </a:r>
          </a:p>
          <a:p>
            <a:pPr algn="l" marL="367060" indent="-183530" lvl="1">
              <a:lnSpc>
                <a:spcPts val="2720"/>
              </a:lnSpc>
              <a:buFont typeface="Arial"/>
              <a:buChar char="•"/>
            </a:pPr>
            <a:r>
              <a:rPr lang="en-US" sz="1700">
                <a:solidFill>
                  <a:srgbClr val="444444"/>
                </a:solidFill>
                <a:latin typeface="Inter"/>
                <a:ea typeface="Inter"/>
                <a:cs typeface="Inter"/>
                <a:sym typeface="Inter"/>
              </a:rPr>
              <a:t>Include founders, programme leads, and field staff if relevant</a:t>
            </a:r>
          </a:p>
          <a:p>
            <a:pPr algn="l" marL="367060" indent="-183530" lvl="1">
              <a:lnSpc>
                <a:spcPts val="2720"/>
              </a:lnSpc>
              <a:buFont typeface="Arial"/>
              <a:buChar char="•"/>
            </a:pPr>
            <a:r>
              <a:rPr lang="en-US" sz="1700">
                <a:solidFill>
                  <a:srgbClr val="444444"/>
                </a:solidFill>
                <a:latin typeface="Inter"/>
                <a:ea typeface="Inter"/>
                <a:cs typeface="Inter"/>
                <a:sym typeface="Inter"/>
              </a:rPr>
              <a:t>Mention any advisors, patrons or ambassadors</a:t>
            </a:r>
          </a:p>
        </p:txBody>
      </p:sp>
      <p:sp>
        <p:nvSpPr>
          <p:cNvPr name="TextBox 25" id="25"/>
          <p:cNvSpPr txBox="true"/>
          <p:nvPr/>
        </p:nvSpPr>
        <p:spPr>
          <a:xfrm rot="0">
            <a:off x="1779024" y="6973326"/>
            <a:ext cx="1792496" cy="360673"/>
          </a:xfrm>
          <a:prstGeom prst="rect">
            <a:avLst/>
          </a:prstGeom>
        </p:spPr>
        <p:txBody>
          <a:bodyPr anchor="t" rtlCol="false" tIns="0" lIns="0" bIns="0" rIns="0">
            <a:spAutoFit/>
          </a:bodyPr>
          <a:lstStyle/>
          <a:p>
            <a:pPr algn="l">
              <a:lnSpc>
                <a:spcPts val="3040"/>
              </a:lnSpc>
            </a:pPr>
            <a:r>
              <a:rPr lang="en-US" sz="1900" b="true">
                <a:solidFill>
                  <a:srgbClr val="FFFFFF"/>
                </a:solidFill>
                <a:latin typeface="Inter Medium"/>
                <a:ea typeface="Inter Medium"/>
                <a:cs typeface="Inter Medium"/>
                <a:sym typeface="Inter Medium"/>
              </a:rPr>
              <a:t>Meet Our Team</a:t>
            </a:r>
          </a:p>
        </p:txBody>
      </p:sp>
      <p:sp>
        <p:nvSpPr>
          <p:cNvPr name="TextBox 26" id="26"/>
          <p:cNvSpPr txBox="true"/>
          <p:nvPr/>
        </p:nvSpPr>
        <p:spPr>
          <a:xfrm rot="0">
            <a:off x="7948536" y="7470744"/>
            <a:ext cx="1223891" cy="332733"/>
          </a:xfrm>
          <a:prstGeom prst="rect">
            <a:avLst/>
          </a:prstGeom>
        </p:spPr>
        <p:txBody>
          <a:bodyPr anchor="t" rtlCol="false" tIns="0" lIns="0" bIns="0" rIns="0">
            <a:spAutoFit/>
          </a:bodyPr>
          <a:lstStyle/>
          <a:p>
            <a:pPr algn="ctr">
              <a:lnSpc>
                <a:spcPts val="2720"/>
              </a:lnSpc>
            </a:pPr>
            <a:r>
              <a:rPr lang="en-US" sz="1700">
                <a:solidFill>
                  <a:srgbClr val="444444"/>
                </a:solidFill>
                <a:latin typeface="Inter"/>
                <a:ea typeface="Inter"/>
                <a:cs typeface="Inter"/>
                <a:sym typeface="Inter"/>
              </a:rPr>
              <a:t>Designation</a:t>
            </a:r>
          </a:p>
        </p:txBody>
      </p:sp>
      <p:sp>
        <p:nvSpPr>
          <p:cNvPr name="TextBox 27" id="27"/>
          <p:cNvSpPr txBox="true"/>
          <p:nvPr/>
        </p:nvSpPr>
        <p:spPr>
          <a:xfrm rot="0">
            <a:off x="7262446" y="7059083"/>
            <a:ext cx="2596071" cy="398139"/>
          </a:xfrm>
          <a:prstGeom prst="rect">
            <a:avLst/>
          </a:prstGeom>
        </p:spPr>
        <p:txBody>
          <a:bodyPr anchor="t" rtlCol="false" tIns="0" lIns="0" bIns="0" rIns="0">
            <a:spAutoFit/>
          </a:bodyPr>
          <a:lstStyle/>
          <a:p>
            <a:pPr algn="ctr">
              <a:lnSpc>
                <a:spcPts val="3360"/>
              </a:lnSpc>
            </a:pPr>
            <a:r>
              <a:rPr lang="en-US" sz="2100" b="true">
                <a:solidFill>
                  <a:srgbClr val="2B2B2B"/>
                </a:solidFill>
                <a:latin typeface="Inter Medium"/>
                <a:ea typeface="Inter Medium"/>
                <a:cs typeface="Inter Medium"/>
                <a:sym typeface="Inter Medium"/>
              </a:rPr>
              <a:t>Name</a:t>
            </a:r>
          </a:p>
        </p:txBody>
      </p:sp>
      <p:sp>
        <p:nvSpPr>
          <p:cNvPr name="Freeform 28" id="28"/>
          <p:cNvSpPr/>
          <p:nvPr/>
        </p:nvSpPr>
        <p:spPr>
          <a:xfrm flipH="false" flipV="false" rot="0">
            <a:off x="0" y="8709736"/>
            <a:ext cx="1874906" cy="1577264"/>
          </a:xfrm>
          <a:custGeom>
            <a:avLst/>
            <a:gdLst/>
            <a:ahLst/>
            <a:cxnLst/>
            <a:rect r="r" b="b" t="t" l="l"/>
            <a:pathLst>
              <a:path h="1577264" w="1874906">
                <a:moveTo>
                  <a:pt x="0" y="0"/>
                </a:moveTo>
                <a:lnTo>
                  <a:pt x="1874906" y="0"/>
                </a:lnTo>
                <a:lnTo>
                  <a:pt x="1874906" y="1577264"/>
                </a:lnTo>
                <a:lnTo>
                  <a:pt x="0" y="157726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9" id="29"/>
          <p:cNvSpPr txBox="true"/>
          <p:nvPr/>
        </p:nvSpPr>
        <p:spPr>
          <a:xfrm rot="0">
            <a:off x="11477076" y="7417692"/>
            <a:ext cx="1223891" cy="332733"/>
          </a:xfrm>
          <a:prstGeom prst="rect">
            <a:avLst/>
          </a:prstGeom>
        </p:spPr>
        <p:txBody>
          <a:bodyPr anchor="t" rtlCol="false" tIns="0" lIns="0" bIns="0" rIns="0">
            <a:spAutoFit/>
          </a:bodyPr>
          <a:lstStyle/>
          <a:p>
            <a:pPr algn="ctr">
              <a:lnSpc>
                <a:spcPts val="2720"/>
              </a:lnSpc>
            </a:pPr>
            <a:r>
              <a:rPr lang="en-US" sz="1700">
                <a:solidFill>
                  <a:srgbClr val="444444"/>
                </a:solidFill>
                <a:latin typeface="Inter"/>
                <a:ea typeface="Inter"/>
                <a:cs typeface="Inter"/>
                <a:sym typeface="Inter"/>
              </a:rPr>
              <a:t>Designation</a:t>
            </a:r>
          </a:p>
        </p:txBody>
      </p:sp>
      <p:sp>
        <p:nvSpPr>
          <p:cNvPr name="TextBox 30" id="30"/>
          <p:cNvSpPr txBox="true"/>
          <p:nvPr/>
        </p:nvSpPr>
        <p:spPr>
          <a:xfrm rot="0">
            <a:off x="10790986" y="7006032"/>
            <a:ext cx="2596071" cy="398139"/>
          </a:xfrm>
          <a:prstGeom prst="rect">
            <a:avLst/>
          </a:prstGeom>
        </p:spPr>
        <p:txBody>
          <a:bodyPr anchor="t" rtlCol="false" tIns="0" lIns="0" bIns="0" rIns="0">
            <a:spAutoFit/>
          </a:bodyPr>
          <a:lstStyle/>
          <a:p>
            <a:pPr algn="ctr">
              <a:lnSpc>
                <a:spcPts val="3360"/>
              </a:lnSpc>
            </a:pPr>
            <a:r>
              <a:rPr lang="en-US" sz="2100" b="true">
                <a:solidFill>
                  <a:srgbClr val="2B2B2B"/>
                </a:solidFill>
                <a:latin typeface="Inter Medium"/>
                <a:ea typeface="Inter Medium"/>
                <a:cs typeface="Inter Medium"/>
                <a:sym typeface="Inter Medium"/>
              </a:rPr>
              <a:t>Name</a:t>
            </a:r>
          </a:p>
        </p:txBody>
      </p:sp>
      <p:sp>
        <p:nvSpPr>
          <p:cNvPr name="TextBox 31" id="31"/>
          <p:cNvSpPr txBox="true"/>
          <p:nvPr/>
        </p:nvSpPr>
        <p:spPr>
          <a:xfrm rot="0">
            <a:off x="15006106" y="7470744"/>
            <a:ext cx="1223891" cy="332733"/>
          </a:xfrm>
          <a:prstGeom prst="rect">
            <a:avLst/>
          </a:prstGeom>
        </p:spPr>
        <p:txBody>
          <a:bodyPr anchor="t" rtlCol="false" tIns="0" lIns="0" bIns="0" rIns="0">
            <a:spAutoFit/>
          </a:bodyPr>
          <a:lstStyle/>
          <a:p>
            <a:pPr algn="ctr">
              <a:lnSpc>
                <a:spcPts val="2720"/>
              </a:lnSpc>
            </a:pPr>
            <a:r>
              <a:rPr lang="en-US" sz="1700">
                <a:solidFill>
                  <a:srgbClr val="444444"/>
                </a:solidFill>
                <a:latin typeface="Inter"/>
                <a:ea typeface="Inter"/>
                <a:cs typeface="Inter"/>
                <a:sym typeface="Inter"/>
              </a:rPr>
              <a:t>Designation</a:t>
            </a:r>
          </a:p>
        </p:txBody>
      </p:sp>
      <p:sp>
        <p:nvSpPr>
          <p:cNvPr name="TextBox 32" id="32"/>
          <p:cNvSpPr txBox="true"/>
          <p:nvPr/>
        </p:nvSpPr>
        <p:spPr>
          <a:xfrm rot="0">
            <a:off x="14320016" y="7059083"/>
            <a:ext cx="2596071" cy="398139"/>
          </a:xfrm>
          <a:prstGeom prst="rect">
            <a:avLst/>
          </a:prstGeom>
        </p:spPr>
        <p:txBody>
          <a:bodyPr anchor="t" rtlCol="false" tIns="0" lIns="0" bIns="0" rIns="0">
            <a:spAutoFit/>
          </a:bodyPr>
          <a:lstStyle/>
          <a:p>
            <a:pPr algn="ctr">
              <a:lnSpc>
                <a:spcPts val="3360"/>
              </a:lnSpc>
            </a:pPr>
            <a:r>
              <a:rPr lang="en-US" sz="2100" b="true">
                <a:solidFill>
                  <a:srgbClr val="2B2B2B"/>
                </a:solidFill>
                <a:latin typeface="Inter Medium"/>
                <a:ea typeface="Inter Medium"/>
                <a:cs typeface="Inter Medium"/>
                <a:sym typeface="Inter Medium"/>
              </a:rPr>
              <a:t>Name</a:t>
            </a:r>
          </a:p>
        </p:txBody>
      </p:sp>
      <p:sp>
        <p:nvSpPr>
          <p:cNvPr name="TextBox 33" id="33"/>
          <p:cNvSpPr txBox="true"/>
          <p:nvPr/>
        </p:nvSpPr>
        <p:spPr>
          <a:xfrm rot="0">
            <a:off x="14479908" y="822007"/>
            <a:ext cx="2779392" cy="365760"/>
          </a:xfrm>
          <a:prstGeom prst="rect">
            <a:avLst/>
          </a:prstGeom>
        </p:spPr>
        <p:txBody>
          <a:bodyPr anchor="t" rtlCol="false" tIns="0" lIns="0" bIns="0" rIns="0">
            <a:spAutoFit/>
          </a:bodyPr>
          <a:lstStyle/>
          <a:p>
            <a:pPr algn="r">
              <a:lnSpc>
                <a:spcPts val="2940"/>
              </a:lnSpc>
              <a:spcBef>
                <a:spcPct val="0"/>
              </a:spcBef>
            </a:pPr>
            <a:r>
              <a:rPr lang="en-US" sz="2100">
                <a:solidFill>
                  <a:srgbClr val="2B2B2B"/>
                </a:solidFill>
                <a:latin typeface="Inter"/>
                <a:ea typeface="Inter"/>
                <a:cs typeface="Inter"/>
                <a:sym typeface="Inter"/>
              </a:rPr>
              <a:t>Insert your Logo here</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813615" y="7903420"/>
            <a:ext cx="2709759" cy="2709759"/>
          </a:xfrm>
          <a:custGeom>
            <a:avLst/>
            <a:gdLst/>
            <a:ahLst/>
            <a:cxnLst/>
            <a:rect r="r" b="b" t="t" l="l"/>
            <a:pathLst>
              <a:path h="2709759" w="2709759">
                <a:moveTo>
                  <a:pt x="0" y="0"/>
                </a:moveTo>
                <a:lnTo>
                  <a:pt x="2709759" y="0"/>
                </a:lnTo>
                <a:lnTo>
                  <a:pt x="2709759" y="2709760"/>
                </a:lnTo>
                <a:lnTo>
                  <a:pt x="0" y="27097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2095437" y="2355537"/>
            <a:ext cx="5163863" cy="6760873"/>
            <a:chOff x="0" y="0"/>
            <a:chExt cx="800017" cy="1047436"/>
          </a:xfrm>
        </p:grpSpPr>
        <p:sp>
          <p:nvSpPr>
            <p:cNvPr name="Freeform 4" id="4"/>
            <p:cNvSpPr/>
            <p:nvPr/>
          </p:nvSpPr>
          <p:spPr>
            <a:xfrm flipH="false" flipV="false" rot="0">
              <a:off x="0" y="0"/>
              <a:ext cx="800017" cy="1047436"/>
            </a:xfrm>
            <a:custGeom>
              <a:avLst/>
              <a:gdLst/>
              <a:ahLst/>
              <a:cxnLst/>
              <a:rect r="r" b="b" t="t" l="l"/>
              <a:pathLst>
                <a:path h="1047436" w="800017">
                  <a:moveTo>
                    <a:pt x="71964" y="0"/>
                  </a:moveTo>
                  <a:lnTo>
                    <a:pt x="728054" y="0"/>
                  </a:lnTo>
                  <a:cubicBezTo>
                    <a:pt x="767798" y="0"/>
                    <a:pt x="800017" y="32219"/>
                    <a:pt x="800017" y="71964"/>
                  </a:cubicBezTo>
                  <a:lnTo>
                    <a:pt x="800017" y="975472"/>
                  </a:lnTo>
                  <a:cubicBezTo>
                    <a:pt x="800017" y="1015217"/>
                    <a:pt x="767798" y="1047436"/>
                    <a:pt x="728054" y="1047436"/>
                  </a:cubicBezTo>
                  <a:lnTo>
                    <a:pt x="71964" y="1047436"/>
                  </a:lnTo>
                  <a:cubicBezTo>
                    <a:pt x="32219" y="1047436"/>
                    <a:pt x="0" y="1015217"/>
                    <a:pt x="0" y="975472"/>
                  </a:cubicBezTo>
                  <a:lnTo>
                    <a:pt x="0" y="71964"/>
                  </a:lnTo>
                  <a:cubicBezTo>
                    <a:pt x="0" y="32219"/>
                    <a:pt x="32219" y="0"/>
                    <a:pt x="71964" y="0"/>
                  </a:cubicBezTo>
                  <a:close/>
                </a:path>
              </a:pathLst>
            </a:custGeom>
            <a:solidFill>
              <a:srgbClr val="000000">
                <a:alpha val="0"/>
              </a:srgbClr>
            </a:solidFill>
            <a:ln w="12700">
              <a:solidFill>
                <a:srgbClr val="000000"/>
              </a:solidFill>
            </a:ln>
          </p:spPr>
        </p:sp>
      </p:grpSp>
      <p:grpSp>
        <p:nvGrpSpPr>
          <p:cNvPr name="Group 5" id="5"/>
          <p:cNvGrpSpPr/>
          <p:nvPr/>
        </p:nvGrpSpPr>
        <p:grpSpPr>
          <a:xfrm rot="0">
            <a:off x="7835892" y="3074059"/>
            <a:ext cx="4075551" cy="5323829"/>
            <a:chOff x="0" y="0"/>
            <a:chExt cx="1073396" cy="1402161"/>
          </a:xfrm>
        </p:grpSpPr>
        <p:sp>
          <p:nvSpPr>
            <p:cNvPr name="Freeform 6" id="6"/>
            <p:cNvSpPr/>
            <p:nvPr/>
          </p:nvSpPr>
          <p:spPr>
            <a:xfrm flipH="false" flipV="false" rot="0">
              <a:off x="0" y="0"/>
              <a:ext cx="1073396" cy="1402161"/>
            </a:xfrm>
            <a:custGeom>
              <a:avLst/>
              <a:gdLst/>
              <a:ahLst/>
              <a:cxnLst/>
              <a:rect r="r" b="b" t="t" l="l"/>
              <a:pathLst>
                <a:path h="1402161" w="1073396">
                  <a:moveTo>
                    <a:pt x="91181" y="0"/>
                  </a:moveTo>
                  <a:lnTo>
                    <a:pt x="982215" y="0"/>
                  </a:lnTo>
                  <a:cubicBezTo>
                    <a:pt x="1032573" y="0"/>
                    <a:pt x="1073396" y="40823"/>
                    <a:pt x="1073396" y="91181"/>
                  </a:cubicBezTo>
                  <a:lnTo>
                    <a:pt x="1073396" y="1310980"/>
                  </a:lnTo>
                  <a:cubicBezTo>
                    <a:pt x="1073396" y="1361338"/>
                    <a:pt x="1032573" y="1402161"/>
                    <a:pt x="982215" y="1402161"/>
                  </a:cubicBezTo>
                  <a:lnTo>
                    <a:pt x="91181" y="1402161"/>
                  </a:lnTo>
                  <a:cubicBezTo>
                    <a:pt x="40823" y="1402161"/>
                    <a:pt x="0" y="1361338"/>
                    <a:pt x="0" y="1310980"/>
                  </a:cubicBezTo>
                  <a:lnTo>
                    <a:pt x="0" y="91181"/>
                  </a:lnTo>
                  <a:cubicBezTo>
                    <a:pt x="0" y="40823"/>
                    <a:pt x="40823" y="0"/>
                    <a:pt x="91181" y="0"/>
                  </a:cubicBezTo>
                  <a:close/>
                </a:path>
              </a:pathLst>
            </a:custGeom>
            <a:solidFill>
              <a:srgbClr val="EFF0F2"/>
            </a:solidFill>
          </p:spPr>
        </p:sp>
        <p:sp>
          <p:nvSpPr>
            <p:cNvPr name="TextBox 7" id="7"/>
            <p:cNvSpPr txBox="true"/>
            <p:nvPr/>
          </p:nvSpPr>
          <p:spPr>
            <a:xfrm>
              <a:off x="0" y="-85725"/>
              <a:ext cx="1073396" cy="1487886"/>
            </a:xfrm>
            <a:prstGeom prst="rect">
              <a:avLst/>
            </a:prstGeom>
          </p:spPr>
          <p:txBody>
            <a:bodyPr anchor="ctr" rtlCol="false" tIns="50800" lIns="50800" bIns="50800" rIns="50800"/>
            <a:lstStyle/>
            <a:p>
              <a:pPr algn="ctr">
                <a:lnSpc>
                  <a:spcPts val="3360"/>
                </a:lnSpc>
              </a:pPr>
            </a:p>
          </p:txBody>
        </p:sp>
      </p:grpSp>
      <p:sp>
        <p:nvSpPr>
          <p:cNvPr name="AutoShape 8" id="8"/>
          <p:cNvSpPr/>
          <p:nvPr/>
        </p:nvSpPr>
        <p:spPr>
          <a:xfrm>
            <a:off x="8191141" y="4872351"/>
            <a:ext cx="3366070" cy="0"/>
          </a:xfrm>
          <a:prstGeom prst="line">
            <a:avLst/>
          </a:prstGeom>
          <a:ln cap="flat" w="9525">
            <a:solidFill>
              <a:srgbClr val="2B2B2B">
                <a:alpha val="40000"/>
              </a:srgbClr>
            </a:solidFill>
            <a:prstDash val="solid"/>
            <a:headEnd type="none" len="sm" w="sm"/>
            <a:tailEnd type="none" len="sm" w="sm"/>
          </a:ln>
        </p:spPr>
      </p:sp>
      <p:sp>
        <p:nvSpPr>
          <p:cNvPr name="AutoShape 9" id="9"/>
          <p:cNvSpPr/>
          <p:nvPr/>
        </p:nvSpPr>
        <p:spPr>
          <a:xfrm>
            <a:off x="8191124" y="6599596"/>
            <a:ext cx="3366087" cy="0"/>
          </a:xfrm>
          <a:prstGeom prst="line">
            <a:avLst/>
          </a:prstGeom>
          <a:ln cap="flat" w="9525">
            <a:solidFill>
              <a:srgbClr val="2B2B2B">
                <a:alpha val="40000"/>
              </a:srgbClr>
            </a:solidFill>
            <a:prstDash val="solid"/>
            <a:headEnd type="none" len="sm" w="sm"/>
            <a:tailEnd type="none" len="sm" w="sm"/>
          </a:ln>
        </p:spPr>
      </p:sp>
      <p:sp>
        <p:nvSpPr>
          <p:cNvPr name="Freeform 10" id="10"/>
          <p:cNvSpPr/>
          <p:nvPr/>
        </p:nvSpPr>
        <p:spPr>
          <a:xfrm flipH="false" flipV="false" rot="0">
            <a:off x="8191124" y="3869090"/>
            <a:ext cx="321881" cy="321881"/>
          </a:xfrm>
          <a:custGeom>
            <a:avLst/>
            <a:gdLst/>
            <a:ahLst/>
            <a:cxnLst/>
            <a:rect r="r" b="b" t="t" l="l"/>
            <a:pathLst>
              <a:path h="321881" w="321881">
                <a:moveTo>
                  <a:pt x="0" y="0"/>
                </a:moveTo>
                <a:lnTo>
                  <a:pt x="321881" y="0"/>
                </a:lnTo>
                <a:lnTo>
                  <a:pt x="321881" y="321881"/>
                </a:lnTo>
                <a:lnTo>
                  <a:pt x="0" y="3218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8191141" y="5572781"/>
            <a:ext cx="321881" cy="321881"/>
          </a:xfrm>
          <a:custGeom>
            <a:avLst/>
            <a:gdLst/>
            <a:ahLst/>
            <a:cxnLst/>
            <a:rect r="r" b="b" t="t" l="l"/>
            <a:pathLst>
              <a:path h="321881" w="321881">
                <a:moveTo>
                  <a:pt x="0" y="0"/>
                </a:moveTo>
                <a:lnTo>
                  <a:pt x="321881" y="0"/>
                </a:lnTo>
                <a:lnTo>
                  <a:pt x="321881" y="321881"/>
                </a:lnTo>
                <a:lnTo>
                  <a:pt x="0" y="32188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0">
            <a:off x="8191124" y="7280976"/>
            <a:ext cx="321881" cy="321881"/>
          </a:xfrm>
          <a:custGeom>
            <a:avLst/>
            <a:gdLst/>
            <a:ahLst/>
            <a:cxnLst/>
            <a:rect r="r" b="b" t="t" l="l"/>
            <a:pathLst>
              <a:path h="321881" w="321881">
                <a:moveTo>
                  <a:pt x="0" y="0"/>
                </a:moveTo>
                <a:lnTo>
                  <a:pt x="321881" y="0"/>
                </a:lnTo>
                <a:lnTo>
                  <a:pt x="321881" y="321881"/>
                </a:lnTo>
                <a:lnTo>
                  <a:pt x="0" y="32188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0">
            <a:off x="6895737" y="2642286"/>
            <a:ext cx="808030" cy="549460"/>
          </a:xfrm>
          <a:custGeom>
            <a:avLst/>
            <a:gdLst/>
            <a:ahLst/>
            <a:cxnLst/>
            <a:rect r="r" b="b" t="t" l="l"/>
            <a:pathLst>
              <a:path h="549460" w="808030">
                <a:moveTo>
                  <a:pt x="0" y="0"/>
                </a:moveTo>
                <a:lnTo>
                  <a:pt x="808030" y="0"/>
                </a:lnTo>
                <a:lnTo>
                  <a:pt x="808030" y="549461"/>
                </a:lnTo>
                <a:lnTo>
                  <a:pt x="0" y="54946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4" id="14"/>
          <p:cNvSpPr txBox="true"/>
          <p:nvPr/>
        </p:nvSpPr>
        <p:spPr>
          <a:xfrm rot="0">
            <a:off x="1271975" y="4210548"/>
            <a:ext cx="5623761" cy="1190625"/>
          </a:xfrm>
          <a:prstGeom prst="rect">
            <a:avLst/>
          </a:prstGeom>
        </p:spPr>
        <p:txBody>
          <a:bodyPr anchor="t" rtlCol="false" tIns="0" lIns="0" bIns="0" rIns="0">
            <a:spAutoFit/>
          </a:bodyPr>
          <a:lstStyle/>
          <a:p>
            <a:pPr algn="l">
              <a:lnSpc>
                <a:spcPts val="9359"/>
              </a:lnSpc>
            </a:pPr>
            <a:r>
              <a:rPr lang="en-US" sz="7799" spc="-467" b="true">
                <a:solidFill>
                  <a:srgbClr val="2B2B2B"/>
                </a:solidFill>
                <a:latin typeface="Inter Medium"/>
                <a:ea typeface="Inter Medium"/>
                <a:cs typeface="Inter Medium"/>
                <a:sym typeface="Inter Medium"/>
              </a:rPr>
              <a:t>Thank You</a:t>
            </a:r>
          </a:p>
        </p:txBody>
      </p:sp>
      <p:sp>
        <p:nvSpPr>
          <p:cNvPr name="TextBox 15" id="15"/>
          <p:cNvSpPr txBox="true"/>
          <p:nvPr/>
        </p:nvSpPr>
        <p:spPr>
          <a:xfrm rot="0">
            <a:off x="1271975" y="6015536"/>
            <a:ext cx="5623761" cy="2074539"/>
          </a:xfrm>
          <a:prstGeom prst="rect">
            <a:avLst/>
          </a:prstGeom>
        </p:spPr>
        <p:txBody>
          <a:bodyPr anchor="t" rtlCol="false" tIns="0" lIns="0" bIns="0" rIns="0">
            <a:spAutoFit/>
          </a:bodyPr>
          <a:lstStyle/>
          <a:p>
            <a:pPr algn="l">
              <a:lnSpc>
                <a:spcPts val="3360"/>
              </a:lnSpc>
            </a:pPr>
            <a:r>
              <a:rPr lang="en-US" sz="2100">
                <a:solidFill>
                  <a:srgbClr val="444444"/>
                </a:solidFill>
                <a:latin typeface="Inter"/>
                <a:ea typeface="Inter"/>
                <a:cs typeface="Inter"/>
                <a:sym typeface="Inter"/>
              </a:rPr>
              <a:t>We deeply appreciate your time and interest in our work.</a:t>
            </a:r>
          </a:p>
          <a:p>
            <a:pPr algn="l">
              <a:lnSpc>
                <a:spcPts val="3360"/>
              </a:lnSpc>
            </a:pPr>
          </a:p>
          <a:p>
            <a:pPr algn="l">
              <a:lnSpc>
                <a:spcPts val="3360"/>
              </a:lnSpc>
            </a:pPr>
            <a:r>
              <a:rPr lang="en-US" sz="2100">
                <a:solidFill>
                  <a:srgbClr val="444444"/>
                </a:solidFill>
                <a:latin typeface="Inter"/>
                <a:ea typeface="Inter"/>
                <a:cs typeface="Inter"/>
                <a:sym typeface="Inter"/>
              </a:rPr>
              <a:t>Together, we can create lasting impact and transform lives.</a:t>
            </a:r>
          </a:p>
        </p:txBody>
      </p:sp>
      <p:sp>
        <p:nvSpPr>
          <p:cNvPr name="TextBox 16" id="16"/>
          <p:cNvSpPr txBox="true"/>
          <p:nvPr/>
        </p:nvSpPr>
        <p:spPr>
          <a:xfrm rot="0">
            <a:off x="8855929" y="4039555"/>
            <a:ext cx="2701282" cy="332733"/>
          </a:xfrm>
          <a:prstGeom prst="rect">
            <a:avLst/>
          </a:prstGeom>
        </p:spPr>
        <p:txBody>
          <a:bodyPr anchor="t" rtlCol="false" tIns="0" lIns="0" bIns="0" rIns="0">
            <a:spAutoFit/>
          </a:bodyPr>
          <a:lstStyle/>
          <a:p>
            <a:pPr algn="l">
              <a:lnSpc>
                <a:spcPts val="2720"/>
              </a:lnSpc>
            </a:pPr>
            <a:r>
              <a:rPr lang="en-US" sz="1700">
                <a:solidFill>
                  <a:srgbClr val="444444"/>
                </a:solidFill>
                <a:latin typeface="Inter"/>
                <a:ea typeface="Inter"/>
                <a:cs typeface="Inter"/>
                <a:sym typeface="Inter"/>
              </a:rPr>
              <a:t>0000000000</a:t>
            </a:r>
          </a:p>
        </p:txBody>
      </p:sp>
      <p:sp>
        <p:nvSpPr>
          <p:cNvPr name="TextBox 17" id="17"/>
          <p:cNvSpPr txBox="true"/>
          <p:nvPr/>
        </p:nvSpPr>
        <p:spPr>
          <a:xfrm rot="0">
            <a:off x="8855929" y="3602047"/>
            <a:ext cx="2701282" cy="398139"/>
          </a:xfrm>
          <a:prstGeom prst="rect">
            <a:avLst/>
          </a:prstGeom>
        </p:spPr>
        <p:txBody>
          <a:bodyPr anchor="t" rtlCol="false" tIns="0" lIns="0" bIns="0" rIns="0">
            <a:spAutoFit/>
          </a:bodyPr>
          <a:lstStyle/>
          <a:p>
            <a:pPr algn="l">
              <a:lnSpc>
                <a:spcPts val="3360"/>
              </a:lnSpc>
            </a:pPr>
            <a:r>
              <a:rPr lang="en-US" sz="2100" b="true">
                <a:solidFill>
                  <a:srgbClr val="2B2B2B"/>
                </a:solidFill>
                <a:latin typeface="Inter Medium"/>
                <a:ea typeface="Inter Medium"/>
                <a:cs typeface="Inter Medium"/>
                <a:sym typeface="Inter Medium"/>
              </a:rPr>
              <a:t>Phone</a:t>
            </a:r>
          </a:p>
        </p:txBody>
      </p:sp>
      <p:sp>
        <p:nvSpPr>
          <p:cNvPr name="TextBox 18" id="18"/>
          <p:cNvSpPr txBox="true"/>
          <p:nvPr/>
        </p:nvSpPr>
        <p:spPr>
          <a:xfrm rot="0">
            <a:off x="8855929" y="7451442"/>
            <a:ext cx="2647217" cy="332733"/>
          </a:xfrm>
          <a:prstGeom prst="rect">
            <a:avLst/>
          </a:prstGeom>
        </p:spPr>
        <p:txBody>
          <a:bodyPr anchor="t" rtlCol="false" tIns="0" lIns="0" bIns="0" rIns="0">
            <a:spAutoFit/>
          </a:bodyPr>
          <a:lstStyle/>
          <a:p>
            <a:pPr algn="l">
              <a:lnSpc>
                <a:spcPts val="2720"/>
              </a:lnSpc>
            </a:pPr>
            <a:r>
              <a:rPr lang="en-US" sz="1700">
                <a:solidFill>
                  <a:srgbClr val="444444"/>
                </a:solidFill>
                <a:latin typeface="Inter"/>
                <a:ea typeface="Inter"/>
                <a:cs typeface="Inter"/>
                <a:sym typeface="Inter"/>
              </a:rPr>
              <a:t>Hyperlink</a:t>
            </a:r>
          </a:p>
        </p:txBody>
      </p:sp>
      <p:sp>
        <p:nvSpPr>
          <p:cNvPr name="TextBox 19" id="19"/>
          <p:cNvSpPr txBox="true"/>
          <p:nvPr/>
        </p:nvSpPr>
        <p:spPr>
          <a:xfrm rot="0">
            <a:off x="8855929" y="7013934"/>
            <a:ext cx="2647217" cy="398139"/>
          </a:xfrm>
          <a:prstGeom prst="rect">
            <a:avLst/>
          </a:prstGeom>
        </p:spPr>
        <p:txBody>
          <a:bodyPr anchor="t" rtlCol="false" tIns="0" lIns="0" bIns="0" rIns="0">
            <a:spAutoFit/>
          </a:bodyPr>
          <a:lstStyle/>
          <a:p>
            <a:pPr algn="l">
              <a:lnSpc>
                <a:spcPts val="3360"/>
              </a:lnSpc>
            </a:pPr>
            <a:r>
              <a:rPr lang="en-US" sz="2100" b="true">
                <a:solidFill>
                  <a:srgbClr val="2B2B2B"/>
                </a:solidFill>
                <a:latin typeface="Inter Medium"/>
                <a:ea typeface="Inter Medium"/>
                <a:cs typeface="Inter Medium"/>
                <a:sym typeface="Inter Medium"/>
              </a:rPr>
              <a:t>Website</a:t>
            </a:r>
          </a:p>
        </p:txBody>
      </p:sp>
      <p:sp>
        <p:nvSpPr>
          <p:cNvPr name="TextBox 20" id="20"/>
          <p:cNvSpPr txBox="true"/>
          <p:nvPr/>
        </p:nvSpPr>
        <p:spPr>
          <a:xfrm rot="0">
            <a:off x="8855929" y="5745499"/>
            <a:ext cx="2701282" cy="332733"/>
          </a:xfrm>
          <a:prstGeom prst="rect">
            <a:avLst/>
          </a:prstGeom>
        </p:spPr>
        <p:txBody>
          <a:bodyPr anchor="t" rtlCol="false" tIns="0" lIns="0" bIns="0" rIns="0">
            <a:spAutoFit/>
          </a:bodyPr>
          <a:lstStyle/>
          <a:p>
            <a:pPr algn="l">
              <a:lnSpc>
                <a:spcPts val="2720"/>
              </a:lnSpc>
            </a:pPr>
            <a:r>
              <a:rPr lang="en-US" sz="1700">
                <a:solidFill>
                  <a:srgbClr val="444444"/>
                </a:solidFill>
                <a:latin typeface="Inter"/>
                <a:ea typeface="Inter"/>
                <a:cs typeface="Inter"/>
                <a:sym typeface="Inter"/>
              </a:rPr>
              <a:t>------@------</a:t>
            </a:r>
          </a:p>
        </p:txBody>
      </p:sp>
      <p:sp>
        <p:nvSpPr>
          <p:cNvPr name="TextBox 21" id="21"/>
          <p:cNvSpPr txBox="true"/>
          <p:nvPr/>
        </p:nvSpPr>
        <p:spPr>
          <a:xfrm rot="0">
            <a:off x="8855929" y="5307991"/>
            <a:ext cx="2701282" cy="398139"/>
          </a:xfrm>
          <a:prstGeom prst="rect">
            <a:avLst/>
          </a:prstGeom>
        </p:spPr>
        <p:txBody>
          <a:bodyPr anchor="t" rtlCol="false" tIns="0" lIns="0" bIns="0" rIns="0">
            <a:spAutoFit/>
          </a:bodyPr>
          <a:lstStyle/>
          <a:p>
            <a:pPr algn="l">
              <a:lnSpc>
                <a:spcPts val="3360"/>
              </a:lnSpc>
            </a:pPr>
            <a:r>
              <a:rPr lang="en-US" sz="2100" b="true">
                <a:solidFill>
                  <a:srgbClr val="2B2B2B"/>
                </a:solidFill>
                <a:latin typeface="Inter Medium"/>
                <a:ea typeface="Inter Medium"/>
                <a:cs typeface="Inter Medium"/>
                <a:sym typeface="Inter Medium"/>
              </a:rPr>
              <a:t>Email</a:t>
            </a:r>
          </a:p>
        </p:txBody>
      </p:sp>
      <p:sp>
        <p:nvSpPr>
          <p:cNvPr name="TextBox 22" id="22"/>
          <p:cNvSpPr txBox="true"/>
          <p:nvPr/>
        </p:nvSpPr>
        <p:spPr>
          <a:xfrm rot="0">
            <a:off x="14479908" y="822007"/>
            <a:ext cx="2779392" cy="365760"/>
          </a:xfrm>
          <a:prstGeom prst="rect">
            <a:avLst/>
          </a:prstGeom>
        </p:spPr>
        <p:txBody>
          <a:bodyPr anchor="t" rtlCol="false" tIns="0" lIns="0" bIns="0" rIns="0">
            <a:spAutoFit/>
          </a:bodyPr>
          <a:lstStyle/>
          <a:p>
            <a:pPr algn="r">
              <a:lnSpc>
                <a:spcPts val="2940"/>
              </a:lnSpc>
              <a:spcBef>
                <a:spcPct val="0"/>
              </a:spcBef>
            </a:pPr>
            <a:r>
              <a:rPr lang="en-US" sz="2100">
                <a:solidFill>
                  <a:srgbClr val="2B2B2B"/>
                </a:solidFill>
                <a:latin typeface="Inter"/>
                <a:ea typeface="Inter"/>
                <a:cs typeface="Inter"/>
                <a:sym typeface="Inter"/>
              </a:rPr>
              <a:t>Insert your Logo here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455911" y="7509215"/>
            <a:ext cx="3264781" cy="3242451"/>
          </a:xfrm>
          <a:custGeom>
            <a:avLst/>
            <a:gdLst/>
            <a:ahLst/>
            <a:cxnLst/>
            <a:rect r="r" b="b" t="t" l="l"/>
            <a:pathLst>
              <a:path h="3242451" w="3264781">
                <a:moveTo>
                  <a:pt x="0" y="0"/>
                </a:moveTo>
                <a:lnTo>
                  <a:pt x="3264781" y="0"/>
                </a:lnTo>
                <a:lnTo>
                  <a:pt x="3264781" y="3242451"/>
                </a:lnTo>
                <a:lnTo>
                  <a:pt x="0" y="3242451"/>
                </a:lnTo>
                <a:lnTo>
                  <a:pt x="0" y="0"/>
                </a:lnTo>
                <a:close/>
              </a:path>
            </a:pathLst>
          </a:custGeom>
          <a:blipFill>
            <a:blip r:embed="rId2">
              <a:extLst>
                <a:ext uri="{96DAC541-7B7A-43D3-8B79-37D633B846F1}">
                  <asvg:svgBlip xmlns:asvg="http://schemas.microsoft.com/office/drawing/2016/SVG/main" r:embed="rId3"/>
                </a:ext>
              </a:extLst>
            </a:blip>
            <a:stretch>
              <a:fillRect l="0" t="0" r="-26072" b="-35042"/>
            </a:stretch>
          </a:blipFill>
        </p:spPr>
      </p:sp>
      <p:grpSp>
        <p:nvGrpSpPr>
          <p:cNvPr name="Group 3" id="3"/>
          <p:cNvGrpSpPr/>
          <p:nvPr/>
        </p:nvGrpSpPr>
        <p:grpSpPr>
          <a:xfrm rot="0">
            <a:off x="1219200" y="6141703"/>
            <a:ext cx="9599925" cy="3116597"/>
            <a:chOff x="0" y="0"/>
            <a:chExt cx="2528375" cy="820832"/>
          </a:xfrm>
        </p:grpSpPr>
        <p:sp>
          <p:nvSpPr>
            <p:cNvPr name="Freeform 4" id="4"/>
            <p:cNvSpPr/>
            <p:nvPr/>
          </p:nvSpPr>
          <p:spPr>
            <a:xfrm flipH="false" flipV="false" rot="0">
              <a:off x="0" y="0"/>
              <a:ext cx="2528375" cy="820832"/>
            </a:xfrm>
            <a:custGeom>
              <a:avLst/>
              <a:gdLst/>
              <a:ahLst/>
              <a:cxnLst/>
              <a:rect r="r" b="b" t="t" l="l"/>
              <a:pathLst>
                <a:path h="820832" w="2528375">
                  <a:moveTo>
                    <a:pt x="38710" y="0"/>
                  </a:moveTo>
                  <a:lnTo>
                    <a:pt x="2489665" y="0"/>
                  </a:lnTo>
                  <a:cubicBezTo>
                    <a:pt x="2511044" y="0"/>
                    <a:pt x="2528375" y="17331"/>
                    <a:pt x="2528375" y="38710"/>
                  </a:cubicBezTo>
                  <a:lnTo>
                    <a:pt x="2528375" y="782122"/>
                  </a:lnTo>
                  <a:cubicBezTo>
                    <a:pt x="2528375" y="792389"/>
                    <a:pt x="2524297" y="802235"/>
                    <a:pt x="2517037" y="809494"/>
                  </a:cubicBezTo>
                  <a:cubicBezTo>
                    <a:pt x="2509778" y="816754"/>
                    <a:pt x="2499932" y="820832"/>
                    <a:pt x="2489665" y="820832"/>
                  </a:cubicBezTo>
                  <a:lnTo>
                    <a:pt x="38710" y="820832"/>
                  </a:lnTo>
                  <a:cubicBezTo>
                    <a:pt x="17331" y="820832"/>
                    <a:pt x="0" y="803501"/>
                    <a:pt x="0" y="782122"/>
                  </a:cubicBezTo>
                  <a:lnTo>
                    <a:pt x="0" y="38710"/>
                  </a:lnTo>
                  <a:cubicBezTo>
                    <a:pt x="0" y="17331"/>
                    <a:pt x="17331" y="0"/>
                    <a:pt x="38710" y="0"/>
                  </a:cubicBezTo>
                  <a:close/>
                </a:path>
              </a:pathLst>
            </a:custGeom>
            <a:solidFill>
              <a:srgbClr val="EFF0F2"/>
            </a:solidFill>
          </p:spPr>
        </p:sp>
        <p:sp>
          <p:nvSpPr>
            <p:cNvPr name="TextBox 5" id="5"/>
            <p:cNvSpPr txBox="true"/>
            <p:nvPr/>
          </p:nvSpPr>
          <p:spPr>
            <a:xfrm>
              <a:off x="0" y="-85725"/>
              <a:ext cx="2528375" cy="906557"/>
            </a:xfrm>
            <a:prstGeom prst="rect">
              <a:avLst/>
            </a:prstGeom>
          </p:spPr>
          <p:txBody>
            <a:bodyPr anchor="ctr" rtlCol="false" tIns="50800" lIns="50800" bIns="50800" rIns="50800"/>
            <a:lstStyle/>
            <a:p>
              <a:pPr algn="ctr">
                <a:lnSpc>
                  <a:spcPts val="3360"/>
                </a:lnSpc>
              </a:pPr>
            </a:p>
          </p:txBody>
        </p:sp>
      </p:grpSp>
      <p:grpSp>
        <p:nvGrpSpPr>
          <p:cNvPr name="Group 6" id="6"/>
          <p:cNvGrpSpPr/>
          <p:nvPr/>
        </p:nvGrpSpPr>
        <p:grpSpPr>
          <a:xfrm rot="0">
            <a:off x="1219200" y="1918235"/>
            <a:ext cx="9599925" cy="3918668"/>
            <a:chOff x="0" y="0"/>
            <a:chExt cx="2528375" cy="1032077"/>
          </a:xfrm>
        </p:grpSpPr>
        <p:sp>
          <p:nvSpPr>
            <p:cNvPr name="Freeform 7" id="7"/>
            <p:cNvSpPr/>
            <p:nvPr/>
          </p:nvSpPr>
          <p:spPr>
            <a:xfrm flipH="false" flipV="false" rot="0">
              <a:off x="0" y="0"/>
              <a:ext cx="2528375" cy="1032077"/>
            </a:xfrm>
            <a:custGeom>
              <a:avLst/>
              <a:gdLst/>
              <a:ahLst/>
              <a:cxnLst/>
              <a:rect r="r" b="b" t="t" l="l"/>
              <a:pathLst>
                <a:path h="1032077" w="2528375">
                  <a:moveTo>
                    <a:pt x="38710" y="0"/>
                  </a:moveTo>
                  <a:lnTo>
                    <a:pt x="2489665" y="0"/>
                  </a:lnTo>
                  <a:cubicBezTo>
                    <a:pt x="2511044" y="0"/>
                    <a:pt x="2528375" y="17331"/>
                    <a:pt x="2528375" y="38710"/>
                  </a:cubicBezTo>
                  <a:lnTo>
                    <a:pt x="2528375" y="993367"/>
                  </a:lnTo>
                  <a:cubicBezTo>
                    <a:pt x="2528375" y="1003634"/>
                    <a:pt x="2524297" y="1013480"/>
                    <a:pt x="2517037" y="1020739"/>
                  </a:cubicBezTo>
                  <a:cubicBezTo>
                    <a:pt x="2509778" y="1027999"/>
                    <a:pt x="2499932" y="1032077"/>
                    <a:pt x="2489665" y="1032077"/>
                  </a:cubicBezTo>
                  <a:lnTo>
                    <a:pt x="38710" y="1032077"/>
                  </a:lnTo>
                  <a:cubicBezTo>
                    <a:pt x="17331" y="1032077"/>
                    <a:pt x="0" y="1014746"/>
                    <a:pt x="0" y="993367"/>
                  </a:cubicBezTo>
                  <a:lnTo>
                    <a:pt x="0" y="38710"/>
                  </a:lnTo>
                  <a:cubicBezTo>
                    <a:pt x="0" y="17331"/>
                    <a:pt x="17331" y="0"/>
                    <a:pt x="38710" y="0"/>
                  </a:cubicBezTo>
                  <a:close/>
                </a:path>
              </a:pathLst>
            </a:custGeom>
            <a:solidFill>
              <a:srgbClr val="EFF0F2"/>
            </a:solidFill>
          </p:spPr>
        </p:sp>
        <p:sp>
          <p:nvSpPr>
            <p:cNvPr name="TextBox 8" id="8"/>
            <p:cNvSpPr txBox="true"/>
            <p:nvPr/>
          </p:nvSpPr>
          <p:spPr>
            <a:xfrm>
              <a:off x="0" y="-85725"/>
              <a:ext cx="2528375" cy="1117802"/>
            </a:xfrm>
            <a:prstGeom prst="rect">
              <a:avLst/>
            </a:prstGeom>
          </p:spPr>
          <p:txBody>
            <a:bodyPr anchor="ctr" rtlCol="false" tIns="50800" lIns="50800" bIns="50800" rIns="50800"/>
            <a:lstStyle/>
            <a:p>
              <a:pPr algn="ctr">
                <a:lnSpc>
                  <a:spcPts val="3360"/>
                </a:lnSpc>
              </a:pPr>
            </a:p>
          </p:txBody>
        </p:sp>
      </p:grpSp>
      <p:sp>
        <p:nvSpPr>
          <p:cNvPr name="TextBox 9" id="9"/>
          <p:cNvSpPr txBox="true"/>
          <p:nvPr/>
        </p:nvSpPr>
        <p:spPr>
          <a:xfrm rot="0">
            <a:off x="1784801" y="2172505"/>
            <a:ext cx="8120858" cy="1447800"/>
          </a:xfrm>
          <a:prstGeom prst="rect">
            <a:avLst/>
          </a:prstGeom>
        </p:spPr>
        <p:txBody>
          <a:bodyPr anchor="t" rtlCol="false" tIns="0" lIns="0" bIns="0" rIns="0">
            <a:spAutoFit/>
          </a:bodyPr>
          <a:lstStyle/>
          <a:p>
            <a:pPr algn="l">
              <a:lnSpc>
                <a:spcPts val="5759"/>
              </a:lnSpc>
            </a:pPr>
            <a:r>
              <a:rPr lang="en-US" sz="4800" spc="-288" b="true">
                <a:solidFill>
                  <a:srgbClr val="2B2B2B"/>
                </a:solidFill>
                <a:latin typeface="Inter Medium"/>
                <a:ea typeface="Inter Medium"/>
                <a:cs typeface="Inter Medium"/>
                <a:sym typeface="Inter Medium"/>
              </a:rPr>
              <a:t>Vedanta Delhi Half Marathon  2025</a:t>
            </a:r>
          </a:p>
        </p:txBody>
      </p:sp>
      <p:sp>
        <p:nvSpPr>
          <p:cNvPr name="TextBox 10" id="10"/>
          <p:cNvSpPr txBox="true"/>
          <p:nvPr/>
        </p:nvSpPr>
        <p:spPr>
          <a:xfrm rot="0">
            <a:off x="1784801" y="3801369"/>
            <a:ext cx="8295033" cy="1704333"/>
          </a:xfrm>
          <a:prstGeom prst="rect">
            <a:avLst/>
          </a:prstGeom>
        </p:spPr>
        <p:txBody>
          <a:bodyPr anchor="t" rtlCol="false" tIns="0" lIns="0" bIns="0" rIns="0">
            <a:spAutoFit/>
          </a:bodyPr>
          <a:lstStyle/>
          <a:p>
            <a:pPr algn="just">
              <a:lnSpc>
                <a:spcPts val="2720"/>
              </a:lnSpc>
            </a:pPr>
            <a:r>
              <a:rPr lang="en-US" sz="1700">
                <a:solidFill>
                  <a:srgbClr val="444444"/>
                </a:solidFill>
                <a:latin typeface="Inter"/>
                <a:ea typeface="Inter"/>
                <a:cs typeface="Inter"/>
                <a:sym typeface="Inter"/>
              </a:rPr>
              <a:t>The Vedanta Delhi Half Marathon (VDHM) is one of India’s premier running events that brings together professional athletes, fitness enthusiasts, NGOs, corporate leaders, and everyday citizens in a celebration of health, community, and purpose. Held annually in the heart of the national capital, VDHM has grown to become a symbol of endurance, unity, and social impact. </a:t>
            </a:r>
          </a:p>
        </p:txBody>
      </p:sp>
      <p:sp>
        <p:nvSpPr>
          <p:cNvPr name="Freeform 11" id="11"/>
          <p:cNvSpPr/>
          <p:nvPr/>
        </p:nvSpPr>
        <p:spPr>
          <a:xfrm flipH="false" flipV="false" rot="0">
            <a:off x="17488366" y="1480020"/>
            <a:ext cx="524735" cy="549460"/>
          </a:xfrm>
          <a:custGeom>
            <a:avLst/>
            <a:gdLst/>
            <a:ahLst/>
            <a:cxnLst/>
            <a:rect r="r" b="b" t="t" l="l"/>
            <a:pathLst>
              <a:path h="549460" w="524735">
                <a:moveTo>
                  <a:pt x="0" y="0"/>
                </a:moveTo>
                <a:lnTo>
                  <a:pt x="524735" y="0"/>
                </a:lnTo>
                <a:lnTo>
                  <a:pt x="524735" y="549461"/>
                </a:lnTo>
                <a:lnTo>
                  <a:pt x="0" y="5494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14479908" y="822007"/>
            <a:ext cx="2779392" cy="365760"/>
          </a:xfrm>
          <a:prstGeom prst="rect">
            <a:avLst/>
          </a:prstGeom>
        </p:spPr>
        <p:txBody>
          <a:bodyPr anchor="t" rtlCol="false" tIns="0" lIns="0" bIns="0" rIns="0">
            <a:spAutoFit/>
          </a:bodyPr>
          <a:lstStyle/>
          <a:p>
            <a:pPr algn="r">
              <a:lnSpc>
                <a:spcPts val="2940"/>
              </a:lnSpc>
              <a:spcBef>
                <a:spcPct val="0"/>
              </a:spcBef>
            </a:pPr>
            <a:r>
              <a:rPr lang="en-US" sz="2100">
                <a:solidFill>
                  <a:srgbClr val="2B2B2B"/>
                </a:solidFill>
                <a:latin typeface="Inter"/>
                <a:ea typeface="Inter"/>
                <a:cs typeface="Inter"/>
                <a:sym typeface="Inter"/>
              </a:rPr>
              <a:t>Insert your Logo here</a:t>
            </a:r>
          </a:p>
        </p:txBody>
      </p:sp>
      <p:sp>
        <p:nvSpPr>
          <p:cNvPr name="TextBox 13" id="13"/>
          <p:cNvSpPr txBox="true"/>
          <p:nvPr/>
        </p:nvSpPr>
        <p:spPr>
          <a:xfrm rot="0">
            <a:off x="11704649" y="3242640"/>
            <a:ext cx="5554651" cy="3107540"/>
          </a:xfrm>
          <a:prstGeom prst="rect">
            <a:avLst/>
          </a:prstGeom>
        </p:spPr>
        <p:txBody>
          <a:bodyPr anchor="t" rtlCol="false" tIns="0" lIns="0" bIns="0" rIns="0">
            <a:spAutoFit/>
          </a:bodyPr>
          <a:lstStyle/>
          <a:p>
            <a:pPr algn="ctr">
              <a:lnSpc>
                <a:spcPts val="11910"/>
              </a:lnSpc>
            </a:pPr>
            <a:r>
              <a:rPr lang="en-US" sz="11910">
                <a:solidFill>
                  <a:srgbClr val="949292"/>
                </a:solidFill>
                <a:latin typeface="Inter"/>
                <a:ea typeface="Inter"/>
                <a:cs typeface="Inter"/>
                <a:sym typeface="Inter"/>
              </a:rPr>
              <a:t>20</a:t>
            </a:r>
            <a:r>
              <a:rPr lang="en-US" sz="11910">
                <a:solidFill>
                  <a:srgbClr val="949292"/>
                </a:solidFill>
                <a:latin typeface="Inter"/>
                <a:ea typeface="Inter"/>
                <a:cs typeface="Inter"/>
                <a:sym typeface="Inter"/>
              </a:rPr>
              <a:t>th</a:t>
            </a:r>
            <a:r>
              <a:rPr lang="en-US" sz="11910">
                <a:solidFill>
                  <a:srgbClr val="949292"/>
                </a:solidFill>
                <a:latin typeface="Inter"/>
                <a:ea typeface="Inter"/>
                <a:cs typeface="Inter"/>
                <a:sym typeface="Inter"/>
              </a:rPr>
              <a:t> Edition</a:t>
            </a:r>
          </a:p>
        </p:txBody>
      </p:sp>
      <p:sp>
        <p:nvSpPr>
          <p:cNvPr name="TextBox 14" id="14"/>
          <p:cNvSpPr txBox="true"/>
          <p:nvPr/>
        </p:nvSpPr>
        <p:spPr>
          <a:xfrm rot="0">
            <a:off x="1784801" y="6516335"/>
            <a:ext cx="8295033" cy="487298"/>
          </a:xfrm>
          <a:prstGeom prst="rect">
            <a:avLst/>
          </a:prstGeom>
        </p:spPr>
        <p:txBody>
          <a:bodyPr anchor="t" rtlCol="false" tIns="0" lIns="0" bIns="0" rIns="0">
            <a:spAutoFit/>
          </a:bodyPr>
          <a:lstStyle/>
          <a:p>
            <a:pPr algn="l">
              <a:lnSpc>
                <a:spcPts val="3801"/>
              </a:lnSpc>
            </a:pPr>
            <a:r>
              <a:rPr lang="en-US" sz="3167" spc="-190" b="true">
                <a:solidFill>
                  <a:srgbClr val="2B2B2B"/>
                </a:solidFill>
                <a:latin typeface="Inter Medium"/>
                <a:ea typeface="Inter Medium"/>
                <a:cs typeface="Inter Medium"/>
                <a:sym typeface="Inter Medium"/>
              </a:rPr>
              <a:t>Philanthropy Partner for VDHM 2025 - Lakshyaa</a:t>
            </a:r>
          </a:p>
        </p:txBody>
      </p:sp>
      <p:sp>
        <p:nvSpPr>
          <p:cNvPr name="TextBox 15" id="15"/>
          <p:cNvSpPr txBox="true"/>
          <p:nvPr/>
        </p:nvSpPr>
        <p:spPr>
          <a:xfrm rot="0">
            <a:off x="1784801" y="7255056"/>
            <a:ext cx="8295033" cy="1704333"/>
          </a:xfrm>
          <a:prstGeom prst="rect">
            <a:avLst/>
          </a:prstGeom>
        </p:spPr>
        <p:txBody>
          <a:bodyPr anchor="t" rtlCol="false" tIns="0" lIns="0" bIns="0" rIns="0">
            <a:spAutoFit/>
          </a:bodyPr>
          <a:lstStyle/>
          <a:p>
            <a:pPr algn="just">
              <a:lnSpc>
                <a:spcPts val="2720"/>
              </a:lnSpc>
            </a:pPr>
            <a:r>
              <a:rPr lang="en-US" sz="1700">
                <a:solidFill>
                  <a:srgbClr val="444444"/>
                </a:solidFill>
                <a:latin typeface="Inter"/>
                <a:ea typeface="Inter"/>
                <a:cs typeface="Inter"/>
                <a:sym typeface="Inter"/>
              </a:rPr>
              <a:t>A trusted strategy, training, and advisory firm in the development sector, Lakshyaa is known for building bridges between diverse stakeholders - governments, corporates, civil society, academia, entrepreneurs, and communities, to co-create solutions that are scalable, sustainable, and measurable.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688598" y="6767808"/>
            <a:ext cx="4194963" cy="3611017"/>
          </a:xfrm>
          <a:custGeom>
            <a:avLst/>
            <a:gdLst/>
            <a:ahLst/>
            <a:cxnLst/>
            <a:rect r="r" b="b" t="t" l="l"/>
            <a:pathLst>
              <a:path h="3611017" w="4194963">
                <a:moveTo>
                  <a:pt x="0" y="0"/>
                </a:moveTo>
                <a:lnTo>
                  <a:pt x="4194963" y="0"/>
                </a:lnTo>
                <a:lnTo>
                  <a:pt x="4194963" y="3611018"/>
                </a:lnTo>
                <a:lnTo>
                  <a:pt x="0" y="3611018"/>
                </a:lnTo>
                <a:lnTo>
                  <a:pt x="0" y="0"/>
                </a:lnTo>
                <a:close/>
              </a:path>
            </a:pathLst>
          </a:custGeom>
          <a:blipFill>
            <a:blip r:embed="rId2">
              <a:extLst>
                <a:ext uri="{96DAC541-7B7A-43D3-8B79-37D633B846F1}">
                  <asvg:svgBlip xmlns:asvg="http://schemas.microsoft.com/office/drawing/2016/SVG/main" r:embed="rId3"/>
                </a:ext>
              </a:extLst>
            </a:blip>
            <a:stretch>
              <a:fillRect l="-29215" t="-53566" r="0" b="0"/>
            </a:stretch>
          </a:blipFill>
        </p:spPr>
      </p:sp>
      <p:grpSp>
        <p:nvGrpSpPr>
          <p:cNvPr name="Group 3" id="3"/>
          <p:cNvGrpSpPr/>
          <p:nvPr/>
        </p:nvGrpSpPr>
        <p:grpSpPr>
          <a:xfrm rot="0">
            <a:off x="1239258" y="2165592"/>
            <a:ext cx="5087071" cy="6087539"/>
            <a:chOff x="0" y="0"/>
            <a:chExt cx="858554" cy="1027405"/>
          </a:xfrm>
        </p:grpSpPr>
        <p:sp>
          <p:nvSpPr>
            <p:cNvPr name="Freeform 4" id="4"/>
            <p:cNvSpPr/>
            <p:nvPr/>
          </p:nvSpPr>
          <p:spPr>
            <a:xfrm flipH="false" flipV="false" rot="0">
              <a:off x="0" y="0"/>
              <a:ext cx="858554" cy="1027405"/>
            </a:xfrm>
            <a:custGeom>
              <a:avLst/>
              <a:gdLst/>
              <a:ahLst/>
              <a:cxnLst/>
              <a:rect r="r" b="b" t="t" l="l"/>
              <a:pathLst>
                <a:path h="1027405" w="858554">
                  <a:moveTo>
                    <a:pt x="73050" y="0"/>
                  </a:moveTo>
                  <a:lnTo>
                    <a:pt x="785504" y="0"/>
                  </a:lnTo>
                  <a:cubicBezTo>
                    <a:pt x="825848" y="0"/>
                    <a:pt x="858554" y="32706"/>
                    <a:pt x="858554" y="73050"/>
                  </a:cubicBezTo>
                  <a:lnTo>
                    <a:pt x="858554" y="954354"/>
                  </a:lnTo>
                  <a:cubicBezTo>
                    <a:pt x="858554" y="994699"/>
                    <a:pt x="825848" y="1027405"/>
                    <a:pt x="785504" y="1027405"/>
                  </a:cubicBezTo>
                  <a:lnTo>
                    <a:pt x="73050" y="1027405"/>
                  </a:lnTo>
                  <a:cubicBezTo>
                    <a:pt x="53676" y="1027405"/>
                    <a:pt x="35096" y="1019708"/>
                    <a:pt x="21396" y="1006009"/>
                  </a:cubicBezTo>
                  <a:cubicBezTo>
                    <a:pt x="7696" y="992309"/>
                    <a:pt x="0" y="973728"/>
                    <a:pt x="0" y="954354"/>
                  </a:cubicBezTo>
                  <a:lnTo>
                    <a:pt x="0" y="73050"/>
                  </a:lnTo>
                  <a:cubicBezTo>
                    <a:pt x="0" y="32706"/>
                    <a:pt x="32706" y="0"/>
                    <a:pt x="73050" y="0"/>
                  </a:cubicBezTo>
                  <a:close/>
                </a:path>
              </a:pathLst>
            </a:custGeom>
            <a:solidFill>
              <a:srgbClr val="000000">
                <a:alpha val="0"/>
              </a:srgbClr>
            </a:solidFill>
            <a:ln w="12700">
              <a:solidFill>
                <a:srgbClr val="000000"/>
              </a:solidFill>
            </a:ln>
          </p:spPr>
        </p:sp>
      </p:grpSp>
      <p:grpSp>
        <p:nvGrpSpPr>
          <p:cNvPr name="Group 5" id="5"/>
          <p:cNvGrpSpPr/>
          <p:nvPr/>
        </p:nvGrpSpPr>
        <p:grpSpPr>
          <a:xfrm rot="0">
            <a:off x="4602123" y="5041498"/>
            <a:ext cx="3506479" cy="3926634"/>
            <a:chOff x="0" y="0"/>
            <a:chExt cx="858554" cy="961428"/>
          </a:xfrm>
        </p:grpSpPr>
        <p:sp>
          <p:nvSpPr>
            <p:cNvPr name="Freeform 6" id="6"/>
            <p:cNvSpPr/>
            <p:nvPr/>
          </p:nvSpPr>
          <p:spPr>
            <a:xfrm flipH="false" flipV="false" rot="0">
              <a:off x="0" y="0"/>
              <a:ext cx="858554" cy="961428"/>
            </a:xfrm>
            <a:custGeom>
              <a:avLst/>
              <a:gdLst/>
              <a:ahLst/>
              <a:cxnLst/>
              <a:rect r="r" b="b" t="t" l="l"/>
              <a:pathLst>
                <a:path h="961428" w="858554">
                  <a:moveTo>
                    <a:pt x="105979" y="0"/>
                  </a:moveTo>
                  <a:lnTo>
                    <a:pt x="752575" y="0"/>
                  </a:lnTo>
                  <a:cubicBezTo>
                    <a:pt x="811106" y="0"/>
                    <a:pt x="858554" y="47448"/>
                    <a:pt x="858554" y="105979"/>
                  </a:cubicBezTo>
                  <a:lnTo>
                    <a:pt x="858554" y="855449"/>
                  </a:lnTo>
                  <a:cubicBezTo>
                    <a:pt x="858554" y="913979"/>
                    <a:pt x="811106" y="961428"/>
                    <a:pt x="752575" y="961428"/>
                  </a:cubicBezTo>
                  <a:lnTo>
                    <a:pt x="105979" y="961428"/>
                  </a:lnTo>
                  <a:cubicBezTo>
                    <a:pt x="77871" y="961428"/>
                    <a:pt x="50915" y="950262"/>
                    <a:pt x="31040" y="930387"/>
                  </a:cubicBezTo>
                  <a:cubicBezTo>
                    <a:pt x="11166" y="910512"/>
                    <a:pt x="0" y="883556"/>
                    <a:pt x="0" y="855449"/>
                  </a:cubicBezTo>
                  <a:lnTo>
                    <a:pt x="0" y="105979"/>
                  </a:lnTo>
                  <a:cubicBezTo>
                    <a:pt x="0" y="47448"/>
                    <a:pt x="47448" y="0"/>
                    <a:pt x="105979" y="0"/>
                  </a:cubicBezTo>
                  <a:close/>
                </a:path>
              </a:pathLst>
            </a:custGeom>
            <a:solidFill>
              <a:srgbClr val="000000">
                <a:alpha val="0"/>
              </a:srgbClr>
            </a:solidFill>
            <a:ln w="12700" cap="rnd">
              <a:solidFill>
                <a:srgbClr val="000000"/>
              </a:solidFill>
              <a:prstDash val="solid"/>
              <a:round/>
            </a:ln>
          </p:spPr>
        </p:sp>
      </p:grpSp>
      <p:grpSp>
        <p:nvGrpSpPr>
          <p:cNvPr name="Group 7" id="7"/>
          <p:cNvGrpSpPr/>
          <p:nvPr/>
        </p:nvGrpSpPr>
        <p:grpSpPr>
          <a:xfrm rot="0">
            <a:off x="1885950" y="7606163"/>
            <a:ext cx="1970497" cy="1221615"/>
            <a:chOff x="0" y="0"/>
            <a:chExt cx="482467" cy="299107"/>
          </a:xfrm>
        </p:grpSpPr>
        <p:sp>
          <p:nvSpPr>
            <p:cNvPr name="Freeform 8" id="8"/>
            <p:cNvSpPr/>
            <p:nvPr/>
          </p:nvSpPr>
          <p:spPr>
            <a:xfrm flipH="false" flipV="false" rot="0">
              <a:off x="0" y="0"/>
              <a:ext cx="482467" cy="299107"/>
            </a:xfrm>
            <a:custGeom>
              <a:avLst/>
              <a:gdLst/>
              <a:ahLst/>
              <a:cxnLst/>
              <a:rect r="r" b="b" t="t" l="l"/>
              <a:pathLst>
                <a:path h="299107" w="482467">
                  <a:moveTo>
                    <a:pt x="102152" y="0"/>
                  </a:moveTo>
                  <a:lnTo>
                    <a:pt x="380315" y="0"/>
                  </a:lnTo>
                  <a:cubicBezTo>
                    <a:pt x="436732" y="0"/>
                    <a:pt x="482467" y="45735"/>
                    <a:pt x="482467" y="102152"/>
                  </a:cubicBezTo>
                  <a:lnTo>
                    <a:pt x="482467" y="196955"/>
                  </a:lnTo>
                  <a:cubicBezTo>
                    <a:pt x="482467" y="253372"/>
                    <a:pt x="436732" y="299107"/>
                    <a:pt x="380315" y="299107"/>
                  </a:cubicBezTo>
                  <a:lnTo>
                    <a:pt x="102152" y="299107"/>
                  </a:lnTo>
                  <a:cubicBezTo>
                    <a:pt x="75059" y="299107"/>
                    <a:pt x="49077" y="288344"/>
                    <a:pt x="29920" y="269187"/>
                  </a:cubicBezTo>
                  <a:cubicBezTo>
                    <a:pt x="10762" y="250030"/>
                    <a:pt x="0" y="224047"/>
                    <a:pt x="0" y="196955"/>
                  </a:cubicBezTo>
                  <a:lnTo>
                    <a:pt x="0" y="102152"/>
                  </a:lnTo>
                  <a:cubicBezTo>
                    <a:pt x="0" y="45735"/>
                    <a:pt x="45735" y="0"/>
                    <a:pt x="102152" y="0"/>
                  </a:cubicBezTo>
                  <a:close/>
                </a:path>
              </a:pathLst>
            </a:custGeom>
            <a:solidFill>
              <a:srgbClr val="2B2B2B"/>
            </a:solidFill>
          </p:spPr>
        </p:sp>
        <p:sp>
          <p:nvSpPr>
            <p:cNvPr name="TextBox 9" id="9"/>
            <p:cNvSpPr txBox="true"/>
            <p:nvPr/>
          </p:nvSpPr>
          <p:spPr>
            <a:xfrm>
              <a:off x="0" y="-85725"/>
              <a:ext cx="482467" cy="384832"/>
            </a:xfrm>
            <a:prstGeom prst="rect">
              <a:avLst/>
            </a:prstGeom>
          </p:spPr>
          <p:txBody>
            <a:bodyPr anchor="ctr" rtlCol="false" tIns="50800" lIns="50800" bIns="50800" rIns="50800"/>
            <a:lstStyle/>
            <a:p>
              <a:pPr algn="ctr">
                <a:lnSpc>
                  <a:spcPts val="3360"/>
                </a:lnSpc>
              </a:pPr>
            </a:p>
          </p:txBody>
        </p:sp>
      </p:grpSp>
      <p:sp>
        <p:nvSpPr>
          <p:cNvPr name="TextBox 10" id="10"/>
          <p:cNvSpPr txBox="true"/>
          <p:nvPr/>
        </p:nvSpPr>
        <p:spPr>
          <a:xfrm rot="0">
            <a:off x="2103710" y="7737170"/>
            <a:ext cx="1534978" cy="880745"/>
          </a:xfrm>
          <a:prstGeom prst="rect">
            <a:avLst/>
          </a:prstGeom>
        </p:spPr>
        <p:txBody>
          <a:bodyPr anchor="t" rtlCol="false" tIns="0" lIns="0" bIns="0" rIns="0">
            <a:spAutoFit/>
          </a:bodyPr>
          <a:lstStyle/>
          <a:p>
            <a:pPr algn="ctr">
              <a:lnSpc>
                <a:spcPts val="2379"/>
              </a:lnSpc>
            </a:pPr>
            <a:r>
              <a:rPr lang="en-US" sz="1699" b="true">
                <a:solidFill>
                  <a:srgbClr val="FFFFFF"/>
                </a:solidFill>
                <a:latin typeface="Inter Medium"/>
                <a:ea typeface="Inter Medium"/>
                <a:cs typeface="Inter Medium"/>
                <a:sym typeface="Inter Medium"/>
              </a:rPr>
              <a:t>Founder’s Details can be added here</a:t>
            </a:r>
          </a:p>
        </p:txBody>
      </p:sp>
      <p:sp>
        <p:nvSpPr>
          <p:cNvPr name="Freeform 11" id="11"/>
          <p:cNvSpPr/>
          <p:nvPr/>
        </p:nvSpPr>
        <p:spPr>
          <a:xfrm flipH="false" flipV="false" rot="0">
            <a:off x="869577" y="1761866"/>
            <a:ext cx="318246" cy="372763"/>
          </a:xfrm>
          <a:custGeom>
            <a:avLst/>
            <a:gdLst/>
            <a:ahLst/>
            <a:cxnLst/>
            <a:rect r="r" b="b" t="t" l="l"/>
            <a:pathLst>
              <a:path h="372763" w="318246">
                <a:moveTo>
                  <a:pt x="0" y="0"/>
                </a:moveTo>
                <a:lnTo>
                  <a:pt x="318246" y="0"/>
                </a:lnTo>
                <a:lnTo>
                  <a:pt x="318246" y="372762"/>
                </a:lnTo>
                <a:lnTo>
                  <a:pt x="0" y="37276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2" id="12"/>
          <p:cNvGrpSpPr/>
          <p:nvPr/>
        </p:nvGrpSpPr>
        <p:grpSpPr>
          <a:xfrm rot="0">
            <a:off x="9620250" y="5363077"/>
            <a:ext cx="733336" cy="733336"/>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B2B"/>
            </a:solidFill>
          </p:spPr>
        </p:sp>
        <p:sp>
          <p:nvSpPr>
            <p:cNvPr name="TextBox 14" id="14"/>
            <p:cNvSpPr txBox="true"/>
            <p:nvPr/>
          </p:nvSpPr>
          <p:spPr>
            <a:xfrm>
              <a:off x="76200" y="-9525"/>
              <a:ext cx="660400" cy="746125"/>
            </a:xfrm>
            <a:prstGeom prst="rect">
              <a:avLst/>
            </a:prstGeom>
          </p:spPr>
          <p:txBody>
            <a:bodyPr anchor="ctr" rtlCol="false" tIns="50800" lIns="50800" bIns="50800" rIns="50800"/>
            <a:lstStyle/>
            <a:p>
              <a:pPr algn="ctr">
                <a:lnSpc>
                  <a:spcPts val="3360"/>
                </a:lnSpc>
              </a:pPr>
            </a:p>
          </p:txBody>
        </p:sp>
      </p:grpSp>
      <p:grpSp>
        <p:nvGrpSpPr>
          <p:cNvPr name="Group 15" id="15"/>
          <p:cNvGrpSpPr/>
          <p:nvPr/>
        </p:nvGrpSpPr>
        <p:grpSpPr>
          <a:xfrm rot="0">
            <a:off x="9620250" y="7529805"/>
            <a:ext cx="733336" cy="733336"/>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B2B2B"/>
            </a:solidFill>
          </p:spPr>
        </p:sp>
        <p:sp>
          <p:nvSpPr>
            <p:cNvPr name="TextBox 17" id="17"/>
            <p:cNvSpPr txBox="true"/>
            <p:nvPr/>
          </p:nvSpPr>
          <p:spPr>
            <a:xfrm>
              <a:off x="76200" y="-9525"/>
              <a:ext cx="660400" cy="746125"/>
            </a:xfrm>
            <a:prstGeom prst="rect">
              <a:avLst/>
            </a:prstGeom>
          </p:spPr>
          <p:txBody>
            <a:bodyPr anchor="ctr" rtlCol="false" tIns="50800" lIns="50800" bIns="50800" rIns="50800"/>
            <a:lstStyle/>
            <a:p>
              <a:pPr algn="ctr">
                <a:lnSpc>
                  <a:spcPts val="3360"/>
                </a:lnSpc>
              </a:pPr>
            </a:p>
          </p:txBody>
        </p:sp>
      </p:grpSp>
      <p:sp>
        <p:nvSpPr>
          <p:cNvPr name="Freeform 18" id="18"/>
          <p:cNvSpPr/>
          <p:nvPr/>
        </p:nvSpPr>
        <p:spPr>
          <a:xfrm flipH="false" flipV="false" rot="0">
            <a:off x="9786596" y="7661582"/>
            <a:ext cx="439404" cy="437756"/>
          </a:xfrm>
          <a:custGeom>
            <a:avLst/>
            <a:gdLst/>
            <a:ahLst/>
            <a:cxnLst/>
            <a:rect r="r" b="b" t="t" l="l"/>
            <a:pathLst>
              <a:path h="437756" w="439404">
                <a:moveTo>
                  <a:pt x="0" y="0"/>
                </a:moveTo>
                <a:lnTo>
                  <a:pt x="439404" y="0"/>
                </a:lnTo>
                <a:lnTo>
                  <a:pt x="439404" y="437756"/>
                </a:lnTo>
                <a:lnTo>
                  <a:pt x="0" y="43775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9" id="19"/>
          <p:cNvSpPr/>
          <p:nvPr/>
        </p:nvSpPr>
        <p:spPr>
          <a:xfrm flipH="false" flipV="false" rot="0">
            <a:off x="9736348" y="5579403"/>
            <a:ext cx="501140" cy="300684"/>
          </a:xfrm>
          <a:custGeom>
            <a:avLst/>
            <a:gdLst/>
            <a:ahLst/>
            <a:cxnLst/>
            <a:rect r="r" b="b" t="t" l="l"/>
            <a:pathLst>
              <a:path h="300684" w="501140">
                <a:moveTo>
                  <a:pt x="0" y="0"/>
                </a:moveTo>
                <a:lnTo>
                  <a:pt x="501140" y="0"/>
                </a:lnTo>
                <a:lnTo>
                  <a:pt x="501140" y="300684"/>
                </a:lnTo>
                <a:lnTo>
                  <a:pt x="0" y="30068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0" id="20"/>
          <p:cNvSpPr txBox="true"/>
          <p:nvPr/>
        </p:nvSpPr>
        <p:spPr>
          <a:xfrm rot="0">
            <a:off x="9048750" y="2395036"/>
            <a:ext cx="7226494" cy="723900"/>
          </a:xfrm>
          <a:prstGeom prst="rect">
            <a:avLst/>
          </a:prstGeom>
        </p:spPr>
        <p:txBody>
          <a:bodyPr anchor="t" rtlCol="false" tIns="0" lIns="0" bIns="0" rIns="0">
            <a:spAutoFit/>
          </a:bodyPr>
          <a:lstStyle/>
          <a:p>
            <a:pPr algn="l">
              <a:lnSpc>
                <a:spcPts val="5759"/>
              </a:lnSpc>
            </a:pPr>
            <a:r>
              <a:rPr lang="en-US" sz="4800" spc="-288" b="true">
                <a:solidFill>
                  <a:srgbClr val="2B2B2B"/>
                </a:solidFill>
                <a:latin typeface="Inter Medium"/>
                <a:ea typeface="Inter Medium"/>
                <a:cs typeface="Inter Medium"/>
                <a:sym typeface="Inter Medium"/>
              </a:rPr>
              <a:t>Brief History and Evolution</a:t>
            </a:r>
          </a:p>
        </p:txBody>
      </p:sp>
      <p:sp>
        <p:nvSpPr>
          <p:cNvPr name="TextBox 21" id="21"/>
          <p:cNvSpPr txBox="true"/>
          <p:nvPr/>
        </p:nvSpPr>
        <p:spPr>
          <a:xfrm rot="0">
            <a:off x="9048750" y="3449327"/>
            <a:ext cx="7493194" cy="1704333"/>
          </a:xfrm>
          <a:prstGeom prst="rect">
            <a:avLst/>
          </a:prstGeom>
        </p:spPr>
        <p:txBody>
          <a:bodyPr anchor="t" rtlCol="false" tIns="0" lIns="0" bIns="0" rIns="0">
            <a:spAutoFit/>
          </a:bodyPr>
          <a:lstStyle/>
          <a:p>
            <a:pPr algn="l">
              <a:lnSpc>
                <a:spcPts val="2720"/>
              </a:lnSpc>
            </a:pPr>
            <a:r>
              <a:rPr lang="en-US" sz="1700">
                <a:solidFill>
                  <a:srgbClr val="444444"/>
                </a:solidFill>
                <a:latin typeface="Inter"/>
                <a:ea typeface="Inter"/>
                <a:cs typeface="Inter"/>
                <a:sym typeface="Inter"/>
              </a:rPr>
              <a:t>Mention when and why your NGO was started.</a:t>
            </a:r>
          </a:p>
          <a:p>
            <a:pPr algn="l">
              <a:lnSpc>
                <a:spcPts val="2720"/>
              </a:lnSpc>
            </a:pPr>
          </a:p>
          <a:p>
            <a:pPr algn="l">
              <a:lnSpc>
                <a:spcPts val="2720"/>
              </a:lnSpc>
            </a:pPr>
          </a:p>
          <a:p>
            <a:pPr algn="l">
              <a:lnSpc>
                <a:spcPts val="2720"/>
              </a:lnSpc>
            </a:pPr>
          </a:p>
          <a:p>
            <a:pPr algn="l">
              <a:lnSpc>
                <a:spcPts val="2720"/>
              </a:lnSpc>
            </a:pPr>
          </a:p>
        </p:txBody>
      </p:sp>
      <p:sp>
        <p:nvSpPr>
          <p:cNvPr name="TextBox 22" id="22"/>
          <p:cNvSpPr txBox="true"/>
          <p:nvPr/>
        </p:nvSpPr>
        <p:spPr>
          <a:xfrm rot="0">
            <a:off x="10812968" y="5825398"/>
            <a:ext cx="5954304" cy="332733"/>
          </a:xfrm>
          <a:prstGeom prst="rect">
            <a:avLst/>
          </a:prstGeom>
        </p:spPr>
        <p:txBody>
          <a:bodyPr anchor="t" rtlCol="false" tIns="0" lIns="0" bIns="0" rIns="0">
            <a:spAutoFit/>
          </a:bodyPr>
          <a:lstStyle/>
          <a:p>
            <a:pPr algn="l">
              <a:lnSpc>
                <a:spcPts val="2720"/>
              </a:lnSpc>
            </a:pPr>
            <a:r>
              <a:rPr lang="en-US" sz="1700">
                <a:solidFill>
                  <a:srgbClr val="444444"/>
                </a:solidFill>
                <a:latin typeface="Inter"/>
                <a:ea typeface="Inter"/>
                <a:cs typeface="Inter"/>
                <a:sym typeface="Inter"/>
              </a:rPr>
              <a:t>Add</a:t>
            </a:r>
          </a:p>
        </p:txBody>
      </p:sp>
      <p:sp>
        <p:nvSpPr>
          <p:cNvPr name="TextBox 23" id="23"/>
          <p:cNvSpPr txBox="true"/>
          <p:nvPr/>
        </p:nvSpPr>
        <p:spPr>
          <a:xfrm rot="0">
            <a:off x="10812968" y="7992126"/>
            <a:ext cx="5954304" cy="332733"/>
          </a:xfrm>
          <a:prstGeom prst="rect">
            <a:avLst/>
          </a:prstGeom>
        </p:spPr>
        <p:txBody>
          <a:bodyPr anchor="t" rtlCol="false" tIns="0" lIns="0" bIns="0" rIns="0">
            <a:spAutoFit/>
          </a:bodyPr>
          <a:lstStyle/>
          <a:p>
            <a:pPr algn="l">
              <a:lnSpc>
                <a:spcPts val="2720"/>
              </a:lnSpc>
            </a:pPr>
            <a:r>
              <a:rPr lang="en-US" sz="1700">
                <a:solidFill>
                  <a:srgbClr val="444444"/>
                </a:solidFill>
                <a:latin typeface="Inter"/>
                <a:ea typeface="Inter"/>
                <a:cs typeface="Inter"/>
                <a:sym typeface="Inter"/>
              </a:rPr>
              <a:t>Add</a:t>
            </a:r>
          </a:p>
        </p:txBody>
      </p:sp>
      <p:sp>
        <p:nvSpPr>
          <p:cNvPr name="TextBox 24" id="24"/>
          <p:cNvSpPr txBox="true"/>
          <p:nvPr/>
        </p:nvSpPr>
        <p:spPr>
          <a:xfrm rot="0">
            <a:off x="10812968" y="5277352"/>
            <a:ext cx="5728976" cy="398114"/>
          </a:xfrm>
          <a:prstGeom prst="rect">
            <a:avLst/>
          </a:prstGeom>
        </p:spPr>
        <p:txBody>
          <a:bodyPr anchor="t" rtlCol="false" tIns="0" lIns="0" bIns="0" rIns="0">
            <a:spAutoFit/>
          </a:bodyPr>
          <a:lstStyle/>
          <a:p>
            <a:pPr algn="l">
              <a:lnSpc>
                <a:spcPts val="3360"/>
              </a:lnSpc>
            </a:pPr>
            <a:r>
              <a:rPr lang="en-US" sz="2100" b="true">
                <a:solidFill>
                  <a:srgbClr val="2B2B2B"/>
                </a:solidFill>
                <a:latin typeface="Inter Medium"/>
                <a:ea typeface="Inter Medium"/>
                <a:cs typeface="Inter Medium"/>
                <a:sym typeface="Inter Medium"/>
              </a:rPr>
              <a:t>Vision</a:t>
            </a:r>
          </a:p>
        </p:txBody>
      </p:sp>
      <p:sp>
        <p:nvSpPr>
          <p:cNvPr name="TextBox 25" id="25"/>
          <p:cNvSpPr txBox="true"/>
          <p:nvPr/>
        </p:nvSpPr>
        <p:spPr>
          <a:xfrm rot="0">
            <a:off x="10812968" y="7444080"/>
            <a:ext cx="5728976" cy="398114"/>
          </a:xfrm>
          <a:prstGeom prst="rect">
            <a:avLst/>
          </a:prstGeom>
        </p:spPr>
        <p:txBody>
          <a:bodyPr anchor="t" rtlCol="false" tIns="0" lIns="0" bIns="0" rIns="0">
            <a:spAutoFit/>
          </a:bodyPr>
          <a:lstStyle/>
          <a:p>
            <a:pPr algn="l">
              <a:lnSpc>
                <a:spcPts val="3360"/>
              </a:lnSpc>
            </a:pPr>
            <a:r>
              <a:rPr lang="en-US" sz="2100" b="true">
                <a:solidFill>
                  <a:srgbClr val="2B2B2B"/>
                </a:solidFill>
                <a:latin typeface="Inter Medium"/>
                <a:ea typeface="Inter Medium"/>
                <a:cs typeface="Inter Medium"/>
                <a:sym typeface="Inter Medium"/>
              </a:rPr>
              <a:t>Mission</a:t>
            </a:r>
          </a:p>
        </p:txBody>
      </p:sp>
      <p:sp>
        <p:nvSpPr>
          <p:cNvPr name="Freeform 26" id="26"/>
          <p:cNvSpPr/>
          <p:nvPr/>
        </p:nvSpPr>
        <p:spPr>
          <a:xfrm flipH="false" flipV="false" rot="0">
            <a:off x="6976579" y="1214443"/>
            <a:ext cx="358572" cy="360827"/>
          </a:xfrm>
          <a:custGeom>
            <a:avLst/>
            <a:gdLst/>
            <a:ahLst/>
            <a:cxnLst/>
            <a:rect r="r" b="b" t="t" l="l"/>
            <a:pathLst>
              <a:path h="360827" w="358572">
                <a:moveTo>
                  <a:pt x="0" y="0"/>
                </a:moveTo>
                <a:lnTo>
                  <a:pt x="358572" y="0"/>
                </a:lnTo>
                <a:lnTo>
                  <a:pt x="358572" y="360827"/>
                </a:lnTo>
                <a:lnTo>
                  <a:pt x="0" y="36082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7" id="27"/>
          <p:cNvSpPr/>
          <p:nvPr/>
        </p:nvSpPr>
        <p:spPr>
          <a:xfrm flipH="true" flipV="false" rot="0">
            <a:off x="7653418" y="2797017"/>
            <a:ext cx="586707" cy="307288"/>
          </a:xfrm>
          <a:custGeom>
            <a:avLst/>
            <a:gdLst/>
            <a:ahLst/>
            <a:cxnLst/>
            <a:rect r="r" b="b" t="t" l="l"/>
            <a:pathLst>
              <a:path h="307288" w="586707">
                <a:moveTo>
                  <a:pt x="586707" y="0"/>
                </a:moveTo>
                <a:lnTo>
                  <a:pt x="0" y="0"/>
                </a:lnTo>
                <a:lnTo>
                  <a:pt x="0" y="307288"/>
                </a:lnTo>
                <a:lnTo>
                  <a:pt x="586707" y="307288"/>
                </a:lnTo>
                <a:lnTo>
                  <a:pt x="586707"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8" id="28"/>
          <p:cNvSpPr/>
          <p:nvPr/>
        </p:nvSpPr>
        <p:spPr>
          <a:xfrm flipH="false" flipV="false" rot="0">
            <a:off x="-23429" y="9641256"/>
            <a:ext cx="1052129" cy="645744"/>
          </a:xfrm>
          <a:custGeom>
            <a:avLst/>
            <a:gdLst/>
            <a:ahLst/>
            <a:cxnLst/>
            <a:rect r="r" b="b" t="t" l="l"/>
            <a:pathLst>
              <a:path h="645744" w="1052129">
                <a:moveTo>
                  <a:pt x="0" y="0"/>
                </a:moveTo>
                <a:lnTo>
                  <a:pt x="1052129" y="0"/>
                </a:lnTo>
                <a:lnTo>
                  <a:pt x="1052129" y="645744"/>
                </a:lnTo>
                <a:lnTo>
                  <a:pt x="0" y="64574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29" id="29"/>
          <p:cNvSpPr txBox="true"/>
          <p:nvPr/>
        </p:nvSpPr>
        <p:spPr>
          <a:xfrm rot="0">
            <a:off x="14479908" y="822007"/>
            <a:ext cx="2779392" cy="365760"/>
          </a:xfrm>
          <a:prstGeom prst="rect">
            <a:avLst/>
          </a:prstGeom>
        </p:spPr>
        <p:txBody>
          <a:bodyPr anchor="t" rtlCol="false" tIns="0" lIns="0" bIns="0" rIns="0">
            <a:spAutoFit/>
          </a:bodyPr>
          <a:lstStyle/>
          <a:p>
            <a:pPr algn="r">
              <a:lnSpc>
                <a:spcPts val="2940"/>
              </a:lnSpc>
              <a:spcBef>
                <a:spcPct val="0"/>
              </a:spcBef>
            </a:pPr>
            <a:r>
              <a:rPr lang="en-US" sz="2100">
                <a:solidFill>
                  <a:srgbClr val="2B2B2B"/>
                </a:solidFill>
                <a:latin typeface="Inter"/>
                <a:ea typeface="Inter"/>
                <a:cs typeface="Inter"/>
                <a:sym typeface="Inter"/>
              </a:rPr>
              <a:t>Insert your Logo here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857972" y="1867568"/>
            <a:ext cx="7718800" cy="4034108"/>
            <a:chOff x="0" y="0"/>
            <a:chExt cx="1195844" cy="624989"/>
          </a:xfrm>
        </p:grpSpPr>
        <p:sp>
          <p:nvSpPr>
            <p:cNvPr name="Freeform 3" id="3"/>
            <p:cNvSpPr/>
            <p:nvPr/>
          </p:nvSpPr>
          <p:spPr>
            <a:xfrm flipH="false" flipV="false" rot="0">
              <a:off x="0" y="0"/>
              <a:ext cx="1195844" cy="624989"/>
            </a:xfrm>
            <a:custGeom>
              <a:avLst/>
              <a:gdLst/>
              <a:ahLst/>
              <a:cxnLst/>
              <a:rect r="r" b="b" t="t" l="l"/>
              <a:pathLst>
                <a:path h="624989" w="1195844">
                  <a:moveTo>
                    <a:pt x="36108" y="0"/>
                  </a:moveTo>
                  <a:lnTo>
                    <a:pt x="1159736" y="0"/>
                  </a:lnTo>
                  <a:cubicBezTo>
                    <a:pt x="1169313" y="0"/>
                    <a:pt x="1178497" y="3804"/>
                    <a:pt x="1185268" y="10576"/>
                  </a:cubicBezTo>
                  <a:cubicBezTo>
                    <a:pt x="1192040" y="17347"/>
                    <a:pt x="1195844" y="26531"/>
                    <a:pt x="1195844" y="36108"/>
                  </a:cubicBezTo>
                  <a:lnTo>
                    <a:pt x="1195844" y="588881"/>
                  </a:lnTo>
                  <a:cubicBezTo>
                    <a:pt x="1195844" y="598458"/>
                    <a:pt x="1192040" y="607642"/>
                    <a:pt x="1185268" y="614413"/>
                  </a:cubicBezTo>
                  <a:cubicBezTo>
                    <a:pt x="1178497" y="621185"/>
                    <a:pt x="1169313" y="624989"/>
                    <a:pt x="1159736" y="624989"/>
                  </a:cubicBezTo>
                  <a:lnTo>
                    <a:pt x="36108" y="624989"/>
                  </a:lnTo>
                  <a:cubicBezTo>
                    <a:pt x="26531" y="624989"/>
                    <a:pt x="17347" y="621185"/>
                    <a:pt x="10576" y="614413"/>
                  </a:cubicBezTo>
                  <a:cubicBezTo>
                    <a:pt x="3804" y="607642"/>
                    <a:pt x="0" y="598458"/>
                    <a:pt x="0" y="588881"/>
                  </a:cubicBezTo>
                  <a:lnTo>
                    <a:pt x="0" y="36108"/>
                  </a:lnTo>
                  <a:cubicBezTo>
                    <a:pt x="0" y="26531"/>
                    <a:pt x="3804" y="17347"/>
                    <a:pt x="10576" y="10576"/>
                  </a:cubicBezTo>
                  <a:cubicBezTo>
                    <a:pt x="17347" y="3804"/>
                    <a:pt x="26531" y="0"/>
                    <a:pt x="36108" y="0"/>
                  </a:cubicBezTo>
                  <a:close/>
                </a:path>
              </a:pathLst>
            </a:custGeom>
            <a:solidFill>
              <a:srgbClr val="000000">
                <a:alpha val="0"/>
              </a:srgbClr>
            </a:solidFill>
            <a:ln w="12700">
              <a:solidFill>
                <a:srgbClr val="000000"/>
              </a:solidFill>
            </a:ln>
          </p:spPr>
        </p:sp>
      </p:grpSp>
      <p:sp>
        <p:nvSpPr>
          <p:cNvPr name="Freeform 4" id="4"/>
          <p:cNvSpPr/>
          <p:nvPr/>
        </p:nvSpPr>
        <p:spPr>
          <a:xfrm flipH="false" flipV="true" rot="0">
            <a:off x="-1035998" y="8020399"/>
            <a:ext cx="4809353" cy="2475802"/>
          </a:xfrm>
          <a:custGeom>
            <a:avLst/>
            <a:gdLst/>
            <a:ahLst/>
            <a:cxnLst/>
            <a:rect r="r" b="b" t="t" l="l"/>
            <a:pathLst>
              <a:path h="2475802" w="4809353">
                <a:moveTo>
                  <a:pt x="0" y="2475802"/>
                </a:moveTo>
                <a:lnTo>
                  <a:pt x="4809353" y="2475802"/>
                </a:lnTo>
                <a:lnTo>
                  <a:pt x="4809353" y="0"/>
                </a:lnTo>
                <a:lnTo>
                  <a:pt x="0" y="0"/>
                </a:lnTo>
                <a:lnTo>
                  <a:pt x="0" y="2475802"/>
                </a:lnTo>
                <a:close/>
              </a:path>
            </a:pathLst>
          </a:custGeom>
          <a:blipFill>
            <a:blip r:embed="rId2">
              <a:extLst>
                <a:ext uri="{96DAC541-7B7A-43D3-8B79-37D633B846F1}">
                  <asvg:svgBlip xmlns:asvg="http://schemas.microsoft.com/office/drawing/2016/SVG/main" r:embed="rId3"/>
                </a:ext>
              </a:extLst>
            </a:blip>
            <a:stretch>
              <a:fillRect l="0" t="-106379" r="0" b="0"/>
            </a:stretch>
          </a:blipFill>
        </p:spPr>
      </p:sp>
      <p:grpSp>
        <p:nvGrpSpPr>
          <p:cNvPr name="Group 5" id="5"/>
          <p:cNvGrpSpPr/>
          <p:nvPr/>
        </p:nvGrpSpPr>
        <p:grpSpPr>
          <a:xfrm rot="0">
            <a:off x="1335497" y="6223273"/>
            <a:ext cx="3358378" cy="3035027"/>
            <a:chOff x="0" y="0"/>
            <a:chExt cx="884511" cy="799349"/>
          </a:xfrm>
        </p:grpSpPr>
        <p:sp>
          <p:nvSpPr>
            <p:cNvPr name="Freeform 6" id="6"/>
            <p:cNvSpPr/>
            <p:nvPr/>
          </p:nvSpPr>
          <p:spPr>
            <a:xfrm flipH="false" flipV="false" rot="0">
              <a:off x="0" y="0"/>
              <a:ext cx="884511" cy="799349"/>
            </a:xfrm>
            <a:custGeom>
              <a:avLst/>
              <a:gdLst/>
              <a:ahLst/>
              <a:cxnLst/>
              <a:rect r="r" b="b" t="t" l="l"/>
              <a:pathLst>
                <a:path h="799349" w="884511">
                  <a:moveTo>
                    <a:pt x="82989" y="0"/>
                  </a:moveTo>
                  <a:lnTo>
                    <a:pt x="801522" y="0"/>
                  </a:lnTo>
                  <a:cubicBezTo>
                    <a:pt x="823532" y="0"/>
                    <a:pt x="844641" y="8743"/>
                    <a:pt x="860204" y="24307"/>
                  </a:cubicBezTo>
                  <a:cubicBezTo>
                    <a:pt x="875768" y="39870"/>
                    <a:pt x="884511" y="60979"/>
                    <a:pt x="884511" y="82989"/>
                  </a:cubicBezTo>
                  <a:lnTo>
                    <a:pt x="884511" y="716359"/>
                  </a:lnTo>
                  <a:cubicBezTo>
                    <a:pt x="884511" y="738370"/>
                    <a:pt x="875768" y="759478"/>
                    <a:pt x="860204" y="775042"/>
                  </a:cubicBezTo>
                  <a:cubicBezTo>
                    <a:pt x="844641" y="790605"/>
                    <a:pt x="823532" y="799349"/>
                    <a:pt x="801522" y="799349"/>
                  </a:cubicBezTo>
                  <a:lnTo>
                    <a:pt x="82989" y="799349"/>
                  </a:lnTo>
                  <a:cubicBezTo>
                    <a:pt x="60979" y="799349"/>
                    <a:pt x="39870" y="790605"/>
                    <a:pt x="24307" y="775042"/>
                  </a:cubicBezTo>
                  <a:cubicBezTo>
                    <a:pt x="8743" y="759478"/>
                    <a:pt x="0" y="738370"/>
                    <a:pt x="0" y="716359"/>
                  </a:cubicBezTo>
                  <a:lnTo>
                    <a:pt x="0" y="82989"/>
                  </a:lnTo>
                  <a:cubicBezTo>
                    <a:pt x="0" y="60979"/>
                    <a:pt x="8743" y="39870"/>
                    <a:pt x="24307" y="24307"/>
                  </a:cubicBezTo>
                  <a:cubicBezTo>
                    <a:pt x="39870" y="8743"/>
                    <a:pt x="60979" y="0"/>
                    <a:pt x="82989" y="0"/>
                  </a:cubicBezTo>
                  <a:close/>
                </a:path>
              </a:pathLst>
            </a:custGeom>
            <a:solidFill>
              <a:srgbClr val="EFF0F2"/>
            </a:solidFill>
          </p:spPr>
        </p:sp>
        <p:sp>
          <p:nvSpPr>
            <p:cNvPr name="TextBox 7" id="7"/>
            <p:cNvSpPr txBox="true"/>
            <p:nvPr/>
          </p:nvSpPr>
          <p:spPr>
            <a:xfrm>
              <a:off x="0" y="-85725"/>
              <a:ext cx="884511" cy="885074"/>
            </a:xfrm>
            <a:prstGeom prst="rect">
              <a:avLst/>
            </a:prstGeom>
          </p:spPr>
          <p:txBody>
            <a:bodyPr anchor="ctr" rtlCol="false" tIns="50800" lIns="50800" bIns="50800" rIns="50800"/>
            <a:lstStyle/>
            <a:p>
              <a:pPr algn="ctr">
                <a:lnSpc>
                  <a:spcPts val="3360"/>
                </a:lnSpc>
              </a:pPr>
            </a:p>
          </p:txBody>
        </p:sp>
      </p:grpSp>
      <p:grpSp>
        <p:nvGrpSpPr>
          <p:cNvPr name="Group 8" id="8"/>
          <p:cNvGrpSpPr/>
          <p:nvPr/>
        </p:nvGrpSpPr>
        <p:grpSpPr>
          <a:xfrm rot="0">
            <a:off x="4897305" y="6223273"/>
            <a:ext cx="3358378" cy="3035027"/>
            <a:chOff x="0" y="0"/>
            <a:chExt cx="884511" cy="799349"/>
          </a:xfrm>
        </p:grpSpPr>
        <p:sp>
          <p:nvSpPr>
            <p:cNvPr name="Freeform 9" id="9"/>
            <p:cNvSpPr/>
            <p:nvPr/>
          </p:nvSpPr>
          <p:spPr>
            <a:xfrm flipH="false" flipV="false" rot="0">
              <a:off x="0" y="0"/>
              <a:ext cx="884511" cy="799349"/>
            </a:xfrm>
            <a:custGeom>
              <a:avLst/>
              <a:gdLst/>
              <a:ahLst/>
              <a:cxnLst/>
              <a:rect r="r" b="b" t="t" l="l"/>
              <a:pathLst>
                <a:path h="799349" w="884511">
                  <a:moveTo>
                    <a:pt x="82989" y="0"/>
                  </a:moveTo>
                  <a:lnTo>
                    <a:pt x="801522" y="0"/>
                  </a:lnTo>
                  <a:cubicBezTo>
                    <a:pt x="823532" y="0"/>
                    <a:pt x="844641" y="8743"/>
                    <a:pt x="860204" y="24307"/>
                  </a:cubicBezTo>
                  <a:cubicBezTo>
                    <a:pt x="875768" y="39870"/>
                    <a:pt x="884511" y="60979"/>
                    <a:pt x="884511" y="82989"/>
                  </a:cubicBezTo>
                  <a:lnTo>
                    <a:pt x="884511" y="716359"/>
                  </a:lnTo>
                  <a:cubicBezTo>
                    <a:pt x="884511" y="738370"/>
                    <a:pt x="875768" y="759478"/>
                    <a:pt x="860204" y="775042"/>
                  </a:cubicBezTo>
                  <a:cubicBezTo>
                    <a:pt x="844641" y="790605"/>
                    <a:pt x="823532" y="799349"/>
                    <a:pt x="801522" y="799349"/>
                  </a:cubicBezTo>
                  <a:lnTo>
                    <a:pt x="82989" y="799349"/>
                  </a:lnTo>
                  <a:cubicBezTo>
                    <a:pt x="60979" y="799349"/>
                    <a:pt x="39870" y="790605"/>
                    <a:pt x="24307" y="775042"/>
                  </a:cubicBezTo>
                  <a:cubicBezTo>
                    <a:pt x="8743" y="759478"/>
                    <a:pt x="0" y="738370"/>
                    <a:pt x="0" y="716359"/>
                  </a:cubicBezTo>
                  <a:lnTo>
                    <a:pt x="0" y="82989"/>
                  </a:lnTo>
                  <a:cubicBezTo>
                    <a:pt x="0" y="60979"/>
                    <a:pt x="8743" y="39870"/>
                    <a:pt x="24307" y="24307"/>
                  </a:cubicBezTo>
                  <a:cubicBezTo>
                    <a:pt x="39870" y="8743"/>
                    <a:pt x="60979" y="0"/>
                    <a:pt x="82989" y="0"/>
                  </a:cubicBezTo>
                  <a:close/>
                </a:path>
              </a:pathLst>
            </a:custGeom>
            <a:solidFill>
              <a:srgbClr val="EFF0F2"/>
            </a:solidFill>
          </p:spPr>
        </p:sp>
        <p:sp>
          <p:nvSpPr>
            <p:cNvPr name="TextBox 10" id="10"/>
            <p:cNvSpPr txBox="true"/>
            <p:nvPr/>
          </p:nvSpPr>
          <p:spPr>
            <a:xfrm>
              <a:off x="0" y="-85725"/>
              <a:ext cx="884511" cy="885074"/>
            </a:xfrm>
            <a:prstGeom prst="rect">
              <a:avLst/>
            </a:prstGeom>
          </p:spPr>
          <p:txBody>
            <a:bodyPr anchor="ctr" rtlCol="false" tIns="50800" lIns="50800" bIns="50800" rIns="50800"/>
            <a:lstStyle/>
            <a:p>
              <a:pPr algn="ctr">
                <a:lnSpc>
                  <a:spcPts val="3360"/>
                </a:lnSpc>
              </a:pPr>
            </a:p>
          </p:txBody>
        </p:sp>
      </p:grpSp>
      <p:grpSp>
        <p:nvGrpSpPr>
          <p:cNvPr name="Group 11" id="11"/>
          <p:cNvGrpSpPr/>
          <p:nvPr/>
        </p:nvGrpSpPr>
        <p:grpSpPr>
          <a:xfrm rot="0">
            <a:off x="16885920" y="1867568"/>
            <a:ext cx="2020340" cy="4034108"/>
            <a:chOff x="0" y="0"/>
            <a:chExt cx="532106" cy="1062481"/>
          </a:xfrm>
        </p:grpSpPr>
        <p:sp>
          <p:nvSpPr>
            <p:cNvPr name="Freeform 12" id="12"/>
            <p:cNvSpPr/>
            <p:nvPr/>
          </p:nvSpPr>
          <p:spPr>
            <a:xfrm flipH="false" flipV="false" rot="0">
              <a:off x="0" y="0"/>
              <a:ext cx="532106" cy="1062481"/>
            </a:xfrm>
            <a:custGeom>
              <a:avLst/>
              <a:gdLst/>
              <a:ahLst/>
              <a:cxnLst/>
              <a:rect r="r" b="b" t="t" l="l"/>
              <a:pathLst>
                <a:path h="1062481" w="532106">
                  <a:moveTo>
                    <a:pt x="137952" y="0"/>
                  </a:moveTo>
                  <a:lnTo>
                    <a:pt x="394154" y="0"/>
                  </a:lnTo>
                  <a:cubicBezTo>
                    <a:pt x="430741" y="0"/>
                    <a:pt x="465830" y="14534"/>
                    <a:pt x="491701" y="40405"/>
                  </a:cubicBezTo>
                  <a:cubicBezTo>
                    <a:pt x="517572" y="66276"/>
                    <a:pt x="532106" y="101365"/>
                    <a:pt x="532106" y="137952"/>
                  </a:cubicBezTo>
                  <a:lnTo>
                    <a:pt x="532106" y="924530"/>
                  </a:lnTo>
                  <a:cubicBezTo>
                    <a:pt x="532106" y="961117"/>
                    <a:pt x="517572" y="996205"/>
                    <a:pt x="491701" y="1022076"/>
                  </a:cubicBezTo>
                  <a:cubicBezTo>
                    <a:pt x="465830" y="1047947"/>
                    <a:pt x="430741" y="1062481"/>
                    <a:pt x="394154" y="1062481"/>
                  </a:cubicBezTo>
                  <a:lnTo>
                    <a:pt x="137952" y="1062481"/>
                  </a:lnTo>
                  <a:cubicBezTo>
                    <a:pt x="101365" y="1062481"/>
                    <a:pt x="66276" y="1047947"/>
                    <a:pt x="40405" y="1022076"/>
                  </a:cubicBezTo>
                  <a:cubicBezTo>
                    <a:pt x="14534" y="996205"/>
                    <a:pt x="0" y="961117"/>
                    <a:pt x="0" y="924530"/>
                  </a:cubicBezTo>
                  <a:lnTo>
                    <a:pt x="0" y="137952"/>
                  </a:lnTo>
                  <a:cubicBezTo>
                    <a:pt x="0" y="101365"/>
                    <a:pt x="14534" y="66276"/>
                    <a:pt x="40405" y="40405"/>
                  </a:cubicBezTo>
                  <a:cubicBezTo>
                    <a:pt x="66276" y="14534"/>
                    <a:pt x="101365" y="0"/>
                    <a:pt x="137952" y="0"/>
                  </a:cubicBezTo>
                  <a:close/>
                </a:path>
              </a:pathLst>
            </a:custGeom>
            <a:solidFill>
              <a:srgbClr val="EFF0F2"/>
            </a:solidFill>
          </p:spPr>
        </p:sp>
        <p:sp>
          <p:nvSpPr>
            <p:cNvPr name="TextBox 13" id="13"/>
            <p:cNvSpPr txBox="true"/>
            <p:nvPr/>
          </p:nvSpPr>
          <p:spPr>
            <a:xfrm>
              <a:off x="0" y="-85725"/>
              <a:ext cx="532106" cy="1148206"/>
            </a:xfrm>
            <a:prstGeom prst="rect">
              <a:avLst/>
            </a:prstGeom>
          </p:spPr>
          <p:txBody>
            <a:bodyPr anchor="ctr" rtlCol="false" tIns="50800" lIns="50800" bIns="50800" rIns="50800"/>
            <a:lstStyle/>
            <a:p>
              <a:pPr algn="ctr">
                <a:lnSpc>
                  <a:spcPts val="3360"/>
                </a:lnSpc>
              </a:pPr>
            </a:p>
          </p:txBody>
        </p:sp>
      </p:grpSp>
      <p:sp>
        <p:nvSpPr>
          <p:cNvPr name="TextBox 14" id="14"/>
          <p:cNvSpPr txBox="true"/>
          <p:nvPr/>
        </p:nvSpPr>
        <p:spPr>
          <a:xfrm rot="0">
            <a:off x="1279519" y="1778836"/>
            <a:ext cx="6317132" cy="723900"/>
          </a:xfrm>
          <a:prstGeom prst="rect">
            <a:avLst/>
          </a:prstGeom>
        </p:spPr>
        <p:txBody>
          <a:bodyPr anchor="t" rtlCol="false" tIns="0" lIns="0" bIns="0" rIns="0">
            <a:spAutoFit/>
          </a:bodyPr>
          <a:lstStyle/>
          <a:p>
            <a:pPr algn="l">
              <a:lnSpc>
                <a:spcPts val="5759"/>
              </a:lnSpc>
            </a:pPr>
            <a:r>
              <a:rPr lang="en-US" sz="4800" spc="-288" b="true">
                <a:solidFill>
                  <a:srgbClr val="2B2B2B"/>
                </a:solidFill>
                <a:latin typeface="Inter Medium"/>
                <a:ea typeface="Inter Medium"/>
                <a:cs typeface="Inter Medium"/>
                <a:sym typeface="Inter Medium"/>
              </a:rPr>
              <a:t>Approach &amp; Model</a:t>
            </a:r>
          </a:p>
        </p:txBody>
      </p:sp>
      <p:sp>
        <p:nvSpPr>
          <p:cNvPr name="TextBox 15" id="15"/>
          <p:cNvSpPr txBox="true"/>
          <p:nvPr/>
        </p:nvSpPr>
        <p:spPr>
          <a:xfrm rot="0">
            <a:off x="1279519" y="2572089"/>
            <a:ext cx="6492351" cy="1704333"/>
          </a:xfrm>
          <a:prstGeom prst="rect">
            <a:avLst/>
          </a:prstGeom>
        </p:spPr>
        <p:txBody>
          <a:bodyPr anchor="t" rtlCol="false" tIns="0" lIns="0" bIns="0" rIns="0">
            <a:spAutoFit/>
          </a:bodyPr>
          <a:lstStyle/>
          <a:p>
            <a:pPr algn="l">
              <a:lnSpc>
                <a:spcPts val="2720"/>
              </a:lnSpc>
            </a:pPr>
            <a:r>
              <a:rPr lang="en-US" sz="1700">
                <a:solidFill>
                  <a:srgbClr val="444444"/>
                </a:solidFill>
                <a:latin typeface="Inter"/>
                <a:ea typeface="Inter"/>
                <a:cs typeface="Inter"/>
                <a:sym typeface="Inter"/>
              </a:rPr>
              <a:t>Explain how your NGO creates change</a:t>
            </a:r>
          </a:p>
          <a:p>
            <a:pPr algn="l" marL="367060" indent="-183530" lvl="1">
              <a:lnSpc>
                <a:spcPts val="2720"/>
              </a:lnSpc>
              <a:buFont typeface="Arial"/>
              <a:buChar char="•"/>
            </a:pPr>
            <a:r>
              <a:rPr lang="en-US" sz="1700">
                <a:solidFill>
                  <a:srgbClr val="444444"/>
                </a:solidFill>
                <a:latin typeface="Inter"/>
                <a:ea typeface="Inter"/>
                <a:cs typeface="Inter"/>
                <a:sym typeface="Inter"/>
              </a:rPr>
              <a:t>Share your solution or programme model briefly</a:t>
            </a:r>
          </a:p>
          <a:p>
            <a:pPr algn="l" marL="367060" indent="-183530" lvl="1">
              <a:lnSpc>
                <a:spcPts val="2720"/>
              </a:lnSpc>
              <a:buFont typeface="Arial"/>
              <a:buChar char="•"/>
            </a:pPr>
            <a:r>
              <a:rPr lang="en-US" sz="1700">
                <a:solidFill>
                  <a:srgbClr val="444444"/>
                </a:solidFill>
                <a:latin typeface="Inter"/>
                <a:ea typeface="Inter"/>
                <a:cs typeface="Inter"/>
                <a:sym typeface="Inter"/>
              </a:rPr>
              <a:t>Explain how your model is scalable, sustainable or community-driven</a:t>
            </a:r>
          </a:p>
          <a:p>
            <a:pPr algn="l">
              <a:lnSpc>
                <a:spcPts val="2720"/>
              </a:lnSpc>
            </a:pPr>
          </a:p>
        </p:txBody>
      </p:sp>
      <p:sp>
        <p:nvSpPr>
          <p:cNvPr name="TextBox 16" id="16"/>
          <p:cNvSpPr txBox="true"/>
          <p:nvPr/>
        </p:nvSpPr>
        <p:spPr>
          <a:xfrm rot="0">
            <a:off x="1590997" y="7325095"/>
            <a:ext cx="2591932" cy="633088"/>
          </a:xfrm>
          <a:prstGeom prst="rect">
            <a:avLst/>
          </a:prstGeom>
        </p:spPr>
        <p:txBody>
          <a:bodyPr anchor="t" rtlCol="false" tIns="0" lIns="0" bIns="0" rIns="0">
            <a:spAutoFit/>
          </a:bodyPr>
          <a:lstStyle/>
          <a:p>
            <a:pPr algn="l">
              <a:lnSpc>
                <a:spcPts val="2560"/>
              </a:lnSpc>
            </a:pPr>
            <a:r>
              <a:rPr lang="en-US" sz="1600" b="true">
                <a:solidFill>
                  <a:srgbClr val="444444"/>
                </a:solidFill>
                <a:latin typeface="Inter Medium"/>
                <a:ea typeface="Inter Medium"/>
                <a:cs typeface="Inter Medium"/>
                <a:sym typeface="Inter Medium"/>
              </a:rPr>
              <a:t>Add your legal status - 80G, 12A, FCRA, etc.</a:t>
            </a:r>
          </a:p>
        </p:txBody>
      </p:sp>
      <p:sp>
        <p:nvSpPr>
          <p:cNvPr name="TextBox 17" id="17"/>
          <p:cNvSpPr txBox="true"/>
          <p:nvPr/>
        </p:nvSpPr>
        <p:spPr>
          <a:xfrm rot="0">
            <a:off x="5280528" y="7325095"/>
            <a:ext cx="2591932" cy="956938"/>
          </a:xfrm>
          <a:prstGeom prst="rect">
            <a:avLst/>
          </a:prstGeom>
        </p:spPr>
        <p:txBody>
          <a:bodyPr anchor="t" rtlCol="false" tIns="0" lIns="0" bIns="0" rIns="0">
            <a:spAutoFit/>
          </a:bodyPr>
          <a:lstStyle/>
          <a:p>
            <a:pPr algn="l">
              <a:lnSpc>
                <a:spcPts val="2560"/>
              </a:lnSpc>
            </a:pPr>
            <a:r>
              <a:rPr lang="en-US" sz="1600">
                <a:solidFill>
                  <a:srgbClr val="444444"/>
                </a:solidFill>
                <a:latin typeface="Inter"/>
                <a:ea typeface="Inter"/>
                <a:cs typeface="Inter"/>
                <a:sym typeface="Inter"/>
              </a:rPr>
              <a:t>Mention where you work – districts, states, national/international</a:t>
            </a:r>
          </a:p>
        </p:txBody>
      </p:sp>
      <p:sp>
        <p:nvSpPr>
          <p:cNvPr name="TextBox 18" id="18"/>
          <p:cNvSpPr txBox="true"/>
          <p:nvPr/>
        </p:nvSpPr>
        <p:spPr>
          <a:xfrm rot="0">
            <a:off x="1590997" y="6397319"/>
            <a:ext cx="2591932" cy="817239"/>
          </a:xfrm>
          <a:prstGeom prst="rect">
            <a:avLst/>
          </a:prstGeom>
        </p:spPr>
        <p:txBody>
          <a:bodyPr anchor="t" rtlCol="false" tIns="0" lIns="0" bIns="0" rIns="0">
            <a:spAutoFit/>
          </a:bodyPr>
          <a:lstStyle/>
          <a:p>
            <a:pPr algn="l">
              <a:lnSpc>
                <a:spcPts val="3360"/>
              </a:lnSpc>
            </a:pPr>
            <a:r>
              <a:rPr lang="en-US" sz="2100" b="true">
                <a:solidFill>
                  <a:srgbClr val="2B2B2B"/>
                </a:solidFill>
                <a:latin typeface="Inter Medium"/>
                <a:ea typeface="Inter Medium"/>
                <a:cs typeface="Inter Medium"/>
                <a:sym typeface="Inter Medium"/>
              </a:rPr>
              <a:t>Legal Status &amp; Registrations</a:t>
            </a:r>
          </a:p>
        </p:txBody>
      </p:sp>
      <p:sp>
        <p:nvSpPr>
          <p:cNvPr name="TextBox 19" id="19"/>
          <p:cNvSpPr txBox="true"/>
          <p:nvPr/>
        </p:nvSpPr>
        <p:spPr>
          <a:xfrm rot="0">
            <a:off x="5280528" y="6397319"/>
            <a:ext cx="2591932" cy="817239"/>
          </a:xfrm>
          <a:prstGeom prst="rect">
            <a:avLst/>
          </a:prstGeom>
        </p:spPr>
        <p:txBody>
          <a:bodyPr anchor="t" rtlCol="false" tIns="0" lIns="0" bIns="0" rIns="0">
            <a:spAutoFit/>
          </a:bodyPr>
          <a:lstStyle/>
          <a:p>
            <a:pPr algn="l">
              <a:lnSpc>
                <a:spcPts val="3360"/>
              </a:lnSpc>
            </a:pPr>
            <a:r>
              <a:rPr lang="en-US" sz="2100" b="true">
                <a:solidFill>
                  <a:srgbClr val="2B2B2B"/>
                </a:solidFill>
                <a:latin typeface="Inter Medium"/>
                <a:ea typeface="Inter Medium"/>
                <a:cs typeface="Inter Medium"/>
                <a:sym typeface="Inter Medium"/>
              </a:rPr>
              <a:t>Key Geographies of Work</a:t>
            </a:r>
          </a:p>
        </p:txBody>
      </p:sp>
      <p:grpSp>
        <p:nvGrpSpPr>
          <p:cNvPr name="Group 20" id="20"/>
          <p:cNvGrpSpPr/>
          <p:nvPr/>
        </p:nvGrpSpPr>
        <p:grpSpPr>
          <a:xfrm rot="0">
            <a:off x="8585247" y="6223273"/>
            <a:ext cx="3358378" cy="3035027"/>
            <a:chOff x="0" y="0"/>
            <a:chExt cx="884511" cy="799349"/>
          </a:xfrm>
        </p:grpSpPr>
        <p:sp>
          <p:nvSpPr>
            <p:cNvPr name="Freeform 21" id="21"/>
            <p:cNvSpPr/>
            <p:nvPr/>
          </p:nvSpPr>
          <p:spPr>
            <a:xfrm flipH="false" flipV="false" rot="0">
              <a:off x="0" y="0"/>
              <a:ext cx="884511" cy="799349"/>
            </a:xfrm>
            <a:custGeom>
              <a:avLst/>
              <a:gdLst/>
              <a:ahLst/>
              <a:cxnLst/>
              <a:rect r="r" b="b" t="t" l="l"/>
              <a:pathLst>
                <a:path h="799349" w="884511">
                  <a:moveTo>
                    <a:pt x="82989" y="0"/>
                  </a:moveTo>
                  <a:lnTo>
                    <a:pt x="801522" y="0"/>
                  </a:lnTo>
                  <a:cubicBezTo>
                    <a:pt x="823532" y="0"/>
                    <a:pt x="844641" y="8743"/>
                    <a:pt x="860204" y="24307"/>
                  </a:cubicBezTo>
                  <a:cubicBezTo>
                    <a:pt x="875768" y="39870"/>
                    <a:pt x="884511" y="60979"/>
                    <a:pt x="884511" y="82989"/>
                  </a:cubicBezTo>
                  <a:lnTo>
                    <a:pt x="884511" y="716359"/>
                  </a:lnTo>
                  <a:cubicBezTo>
                    <a:pt x="884511" y="738370"/>
                    <a:pt x="875768" y="759478"/>
                    <a:pt x="860204" y="775042"/>
                  </a:cubicBezTo>
                  <a:cubicBezTo>
                    <a:pt x="844641" y="790605"/>
                    <a:pt x="823532" y="799349"/>
                    <a:pt x="801522" y="799349"/>
                  </a:cubicBezTo>
                  <a:lnTo>
                    <a:pt x="82989" y="799349"/>
                  </a:lnTo>
                  <a:cubicBezTo>
                    <a:pt x="60979" y="799349"/>
                    <a:pt x="39870" y="790605"/>
                    <a:pt x="24307" y="775042"/>
                  </a:cubicBezTo>
                  <a:cubicBezTo>
                    <a:pt x="8743" y="759478"/>
                    <a:pt x="0" y="738370"/>
                    <a:pt x="0" y="716359"/>
                  </a:cubicBezTo>
                  <a:lnTo>
                    <a:pt x="0" y="82989"/>
                  </a:lnTo>
                  <a:cubicBezTo>
                    <a:pt x="0" y="60979"/>
                    <a:pt x="8743" y="39870"/>
                    <a:pt x="24307" y="24307"/>
                  </a:cubicBezTo>
                  <a:cubicBezTo>
                    <a:pt x="39870" y="8743"/>
                    <a:pt x="60979" y="0"/>
                    <a:pt x="82989" y="0"/>
                  </a:cubicBezTo>
                  <a:close/>
                </a:path>
              </a:pathLst>
            </a:custGeom>
            <a:solidFill>
              <a:srgbClr val="EFF0F2"/>
            </a:solidFill>
          </p:spPr>
        </p:sp>
        <p:sp>
          <p:nvSpPr>
            <p:cNvPr name="TextBox 22" id="22"/>
            <p:cNvSpPr txBox="true"/>
            <p:nvPr/>
          </p:nvSpPr>
          <p:spPr>
            <a:xfrm>
              <a:off x="0" y="-85725"/>
              <a:ext cx="884511" cy="885074"/>
            </a:xfrm>
            <a:prstGeom prst="rect">
              <a:avLst/>
            </a:prstGeom>
          </p:spPr>
          <p:txBody>
            <a:bodyPr anchor="ctr" rtlCol="false" tIns="50800" lIns="50800" bIns="50800" rIns="50800"/>
            <a:lstStyle/>
            <a:p>
              <a:pPr algn="ctr">
                <a:lnSpc>
                  <a:spcPts val="3360"/>
                </a:lnSpc>
              </a:pPr>
            </a:p>
          </p:txBody>
        </p:sp>
      </p:grpSp>
      <p:sp>
        <p:nvSpPr>
          <p:cNvPr name="TextBox 23" id="23"/>
          <p:cNvSpPr txBox="true"/>
          <p:nvPr/>
        </p:nvSpPr>
        <p:spPr>
          <a:xfrm rot="0">
            <a:off x="8905403" y="7325095"/>
            <a:ext cx="2591932" cy="309238"/>
          </a:xfrm>
          <a:prstGeom prst="rect">
            <a:avLst/>
          </a:prstGeom>
        </p:spPr>
        <p:txBody>
          <a:bodyPr anchor="t" rtlCol="false" tIns="0" lIns="0" bIns="0" rIns="0">
            <a:spAutoFit/>
          </a:bodyPr>
          <a:lstStyle/>
          <a:p>
            <a:pPr algn="l">
              <a:lnSpc>
                <a:spcPts val="2560"/>
              </a:lnSpc>
            </a:pPr>
            <a:r>
              <a:rPr lang="en-US" sz="1600">
                <a:solidFill>
                  <a:srgbClr val="444444"/>
                </a:solidFill>
                <a:latin typeface="Inter"/>
                <a:ea typeface="Inter"/>
                <a:cs typeface="Inter"/>
                <a:sym typeface="Inter"/>
              </a:rPr>
              <a:t>Add bullet points</a:t>
            </a:r>
          </a:p>
        </p:txBody>
      </p:sp>
      <p:sp>
        <p:nvSpPr>
          <p:cNvPr name="TextBox 24" id="24"/>
          <p:cNvSpPr txBox="true"/>
          <p:nvPr/>
        </p:nvSpPr>
        <p:spPr>
          <a:xfrm rot="0">
            <a:off x="8905403" y="6397319"/>
            <a:ext cx="2591932" cy="784218"/>
          </a:xfrm>
          <a:prstGeom prst="rect">
            <a:avLst/>
          </a:prstGeom>
        </p:spPr>
        <p:txBody>
          <a:bodyPr anchor="t" rtlCol="false" tIns="0" lIns="0" bIns="0" rIns="0">
            <a:spAutoFit/>
          </a:bodyPr>
          <a:lstStyle/>
          <a:p>
            <a:pPr algn="l">
              <a:lnSpc>
                <a:spcPts val="3200"/>
              </a:lnSpc>
            </a:pPr>
            <a:r>
              <a:rPr lang="en-US" sz="2000" b="true">
                <a:solidFill>
                  <a:srgbClr val="2B2B2B"/>
                </a:solidFill>
                <a:latin typeface="Inter Medium"/>
                <a:ea typeface="Inter Medium"/>
                <a:cs typeface="Inter Medium"/>
                <a:sym typeface="Inter Medium"/>
              </a:rPr>
              <a:t>Key Focus Areas or Sectors</a:t>
            </a:r>
          </a:p>
        </p:txBody>
      </p:sp>
      <p:grpSp>
        <p:nvGrpSpPr>
          <p:cNvPr name="Group 25" id="25"/>
          <p:cNvGrpSpPr/>
          <p:nvPr/>
        </p:nvGrpSpPr>
        <p:grpSpPr>
          <a:xfrm rot="0">
            <a:off x="5556337" y="9486804"/>
            <a:ext cx="2040314" cy="49530"/>
            <a:chOff x="0" y="0"/>
            <a:chExt cx="537367" cy="13045"/>
          </a:xfrm>
        </p:grpSpPr>
        <p:sp>
          <p:nvSpPr>
            <p:cNvPr name="Freeform 26" id="26"/>
            <p:cNvSpPr/>
            <p:nvPr/>
          </p:nvSpPr>
          <p:spPr>
            <a:xfrm flipH="false" flipV="false" rot="0">
              <a:off x="0" y="0"/>
              <a:ext cx="537367" cy="13045"/>
            </a:xfrm>
            <a:custGeom>
              <a:avLst/>
              <a:gdLst/>
              <a:ahLst/>
              <a:cxnLst/>
              <a:rect r="r" b="b" t="t" l="l"/>
              <a:pathLst>
                <a:path h="13045" w="537367">
                  <a:moveTo>
                    <a:pt x="6522" y="0"/>
                  </a:moveTo>
                  <a:lnTo>
                    <a:pt x="530844" y="0"/>
                  </a:lnTo>
                  <a:cubicBezTo>
                    <a:pt x="532574" y="0"/>
                    <a:pt x="534233" y="687"/>
                    <a:pt x="535456" y="1910"/>
                  </a:cubicBezTo>
                  <a:cubicBezTo>
                    <a:pt x="536680" y="3134"/>
                    <a:pt x="537367" y="4793"/>
                    <a:pt x="537367" y="6522"/>
                  </a:cubicBezTo>
                  <a:lnTo>
                    <a:pt x="537367" y="6522"/>
                  </a:lnTo>
                  <a:cubicBezTo>
                    <a:pt x="537367" y="8252"/>
                    <a:pt x="536680" y="9911"/>
                    <a:pt x="535456" y="11135"/>
                  </a:cubicBezTo>
                  <a:cubicBezTo>
                    <a:pt x="534233" y="12358"/>
                    <a:pt x="532574" y="13045"/>
                    <a:pt x="530844" y="13045"/>
                  </a:cubicBezTo>
                  <a:lnTo>
                    <a:pt x="6522" y="13045"/>
                  </a:lnTo>
                  <a:cubicBezTo>
                    <a:pt x="4793" y="13045"/>
                    <a:pt x="3134" y="12358"/>
                    <a:pt x="1910" y="11135"/>
                  </a:cubicBezTo>
                  <a:cubicBezTo>
                    <a:pt x="687" y="9911"/>
                    <a:pt x="0" y="8252"/>
                    <a:pt x="0" y="6522"/>
                  </a:cubicBezTo>
                  <a:lnTo>
                    <a:pt x="0" y="6522"/>
                  </a:lnTo>
                  <a:cubicBezTo>
                    <a:pt x="0" y="4793"/>
                    <a:pt x="687" y="3134"/>
                    <a:pt x="1910" y="1910"/>
                  </a:cubicBezTo>
                  <a:cubicBezTo>
                    <a:pt x="3134" y="687"/>
                    <a:pt x="4793" y="0"/>
                    <a:pt x="6522" y="0"/>
                  </a:cubicBezTo>
                  <a:close/>
                </a:path>
              </a:pathLst>
            </a:custGeom>
            <a:solidFill>
              <a:srgbClr val="2B2B2B"/>
            </a:solidFill>
          </p:spPr>
        </p:sp>
        <p:sp>
          <p:nvSpPr>
            <p:cNvPr name="TextBox 27" id="27"/>
            <p:cNvSpPr txBox="true"/>
            <p:nvPr/>
          </p:nvSpPr>
          <p:spPr>
            <a:xfrm>
              <a:off x="0" y="-85725"/>
              <a:ext cx="537367" cy="98770"/>
            </a:xfrm>
            <a:prstGeom prst="rect">
              <a:avLst/>
            </a:prstGeom>
          </p:spPr>
          <p:txBody>
            <a:bodyPr anchor="ctr" rtlCol="false" tIns="50800" lIns="50800" bIns="50800" rIns="50800"/>
            <a:lstStyle/>
            <a:p>
              <a:pPr algn="ctr">
                <a:lnSpc>
                  <a:spcPts val="3360"/>
                </a:lnSpc>
              </a:pPr>
            </a:p>
          </p:txBody>
        </p:sp>
      </p:grpSp>
      <p:sp>
        <p:nvSpPr>
          <p:cNvPr name="Freeform 28" id="28"/>
          <p:cNvSpPr/>
          <p:nvPr/>
        </p:nvSpPr>
        <p:spPr>
          <a:xfrm flipH="false" flipV="false" rot="5400000">
            <a:off x="17501450" y="6883046"/>
            <a:ext cx="789280" cy="376631"/>
          </a:xfrm>
          <a:custGeom>
            <a:avLst/>
            <a:gdLst/>
            <a:ahLst/>
            <a:cxnLst/>
            <a:rect r="r" b="b" t="t" l="l"/>
            <a:pathLst>
              <a:path h="376631" w="789280">
                <a:moveTo>
                  <a:pt x="0" y="0"/>
                </a:moveTo>
                <a:lnTo>
                  <a:pt x="789280" y="0"/>
                </a:lnTo>
                <a:lnTo>
                  <a:pt x="789280" y="376632"/>
                </a:lnTo>
                <a:lnTo>
                  <a:pt x="0" y="376632"/>
                </a:lnTo>
                <a:lnTo>
                  <a:pt x="0" y="0"/>
                </a:lnTo>
                <a:close/>
              </a:path>
            </a:pathLst>
          </a:custGeom>
          <a:blipFill>
            <a:blip r:embed="rId4">
              <a:extLst>
                <a:ext uri="{96DAC541-7B7A-43D3-8B79-37D633B846F1}">
                  <asvg:svgBlip xmlns:asvg="http://schemas.microsoft.com/office/drawing/2016/SVG/main" r:embed="rId5"/>
                </a:ext>
              </a:extLst>
            </a:blip>
            <a:stretch>
              <a:fillRect l="0" t="-109563" r="0" b="0"/>
            </a:stretch>
          </a:blipFill>
        </p:spPr>
      </p:sp>
      <p:sp>
        <p:nvSpPr>
          <p:cNvPr name="Freeform 29" id="29"/>
          <p:cNvSpPr/>
          <p:nvPr/>
        </p:nvSpPr>
        <p:spPr>
          <a:xfrm flipH="false" flipV="false" rot="0">
            <a:off x="8857972" y="1095435"/>
            <a:ext cx="349197" cy="403695"/>
          </a:xfrm>
          <a:custGeom>
            <a:avLst/>
            <a:gdLst/>
            <a:ahLst/>
            <a:cxnLst/>
            <a:rect r="r" b="b" t="t" l="l"/>
            <a:pathLst>
              <a:path h="403695" w="349197">
                <a:moveTo>
                  <a:pt x="0" y="0"/>
                </a:moveTo>
                <a:lnTo>
                  <a:pt x="349196" y="0"/>
                </a:lnTo>
                <a:lnTo>
                  <a:pt x="349196" y="403695"/>
                </a:lnTo>
                <a:lnTo>
                  <a:pt x="0" y="40369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0" id="30"/>
          <p:cNvSpPr/>
          <p:nvPr/>
        </p:nvSpPr>
        <p:spPr>
          <a:xfrm flipH="false" flipV="false" rot="0">
            <a:off x="16576772" y="9356500"/>
            <a:ext cx="1950706" cy="930500"/>
          </a:xfrm>
          <a:custGeom>
            <a:avLst/>
            <a:gdLst/>
            <a:ahLst/>
            <a:cxnLst/>
            <a:rect r="r" b="b" t="t" l="l"/>
            <a:pathLst>
              <a:path h="930500" w="1950706">
                <a:moveTo>
                  <a:pt x="0" y="0"/>
                </a:moveTo>
                <a:lnTo>
                  <a:pt x="1950706" y="0"/>
                </a:lnTo>
                <a:lnTo>
                  <a:pt x="1950706" y="930500"/>
                </a:lnTo>
                <a:lnTo>
                  <a:pt x="0" y="930500"/>
                </a:lnTo>
                <a:lnTo>
                  <a:pt x="0" y="0"/>
                </a:lnTo>
                <a:close/>
              </a:path>
            </a:pathLst>
          </a:custGeom>
          <a:blipFill>
            <a:blip r:embed="rId8">
              <a:extLst>
                <a:ext uri="{96DAC541-7B7A-43D3-8B79-37D633B846F1}">
                  <asvg:svgBlip xmlns:asvg="http://schemas.microsoft.com/office/drawing/2016/SVG/main" r:embed="rId9"/>
                </a:ext>
              </a:extLst>
            </a:blip>
            <a:stretch>
              <a:fillRect l="0" t="0" r="0" b="-109640"/>
            </a:stretch>
          </a:blipFill>
        </p:spPr>
      </p:sp>
      <p:sp>
        <p:nvSpPr>
          <p:cNvPr name="TextBox 31" id="31"/>
          <p:cNvSpPr txBox="true"/>
          <p:nvPr/>
        </p:nvSpPr>
        <p:spPr>
          <a:xfrm rot="0">
            <a:off x="14479908" y="822007"/>
            <a:ext cx="2779392" cy="365760"/>
          </a:xfrm>
          <a:prstGeom prst="rect">
            <a:avLst/>
          </a:prstGeom>
        </p:spPr>
        <p:txBody>
          <a:bodyPr anchor="t" rtlCol="false" tIns="0" lIns="0" bIns="0" rIns="0">
            <a:spAutoFit/>
          </a:bodyPr>
          <a:lstStyle/>
          <a:p>
            <a:pPr algn="r">
              <a:lnSpc>
                <a:spcPts val="2940"/>
              </a:lnSpc>
              <a:spcBef>
                <a:spcPct val="0"/>
              </a:spcBef>
            </a:pPr>
            <a:r>
              <a:rPr lang="en-US" sz="2100">
                <a:solidFill>
                  <a:srgbClr val="2B2B2B"/>
                </a:solidFill>
                <a:latin typeface="Inter"/>
                <a:ea typeface="Inter"/>
                <a:cs typeface="Inter"/>
                <a:sym typeface="Inter"/>
              </a:rPr>
              <a:t>Insert your Logo here</a:t>
            </a:r>
          </a:p>
        </p:txBody>
      </p:sp>
      <p:sp>
        <p:nvSpPr>
          <p:cNvPr name="TextBox 32" id="32"/>
          <p:cNvSpPr txBox="true"/>
          <p:nvPr/>
        </p:nvSpPr>
        <p:spPr>
          <a:xfrm rot="0">
            <a:off x="8857972" y="3680155"/>
            <a:ext cx="7718800" cy="332733"/>
          </a:xfrm>
          <a:prstGeom prst="rect">
            <a:avLst/>
          </a:prstGeom>
        </p:spPr>
        <p:txBody>
          <a:bodyPr anchor="t" rtlCol="false" tIns="0" lIns="0" bIns="0" rIns="0">
            <a:spAutoFit/>
          </a:bodyPr>
          <a:lstStyle/>
          <a:p>
            <a:pPr algn="ctr">
              <a:lnSpc>
                <a:spcPts val="2720"/>
              </a:lnSpc>
              <a:spcBef>
                <a:spcPct val="0"/>
              </a:spcBef>
            </a:pPr>
            <a:r>
              <a:rPr lang="en-US" sz="1700">
                <a:solidFill>
                  <a:srgbClr val="000000"/>
                </a:solidFill>
                <a:latin typeface="Inter"/>
                <a:ea typeface="Inter"/>
                <a:cs typeface="Inter"/>
                <a:sym typeface="Inter"/>
              </a:rPr>
              <a:t>Visuals or diagrams can be added here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148103" y="8168904"/>
            <a:ext cx="4272453" cy="2354160"/>
          </a:xfrm>
          <a:custGeom>
            <a:avLst/>
            <a:gdLst/>
            <a:ahLst/>
            <a:cxnLst/>
            <a:rect r="r" b="b" t="t" l="l"/>
            <a:pathLst>
              <a:path h="2354160" w="4272453">
                <a:moveTo>
                  <a:pt x="0" y="0"/>
                </a:moveTo>
                <a:lnTo>
                  <a:pt x="4272452" y="0"/>
                </a:lnTo>
                <a:lnTo>
                  <a:pt x="4272452" y="2354161"/>
                </a:lnTo>
                <a:lnTo>
                  <a:pt x="0" y="2354161"/>
                </a:lnTo>
                <a:lnTo>
                  <a:pt x="0" y="0"/>
                </a:lnTo>
                <a:close/>
              </a:path>
            </a:pathLst>
          </a:custGeom>
          <a:blipFill>
            <a:blip r:embed="rId2">
              <a:extLst>
                <a:ext uri="{96DAC541-7B7A-43D3-8B79-37D633B846F1}">
                  <asvg:svgBlip xmlns:asvg="http://schemas.microsoft.com/office/drawing/2016/SVG/main" r:embed="rId3"/>
                </a:ext>
              </a:extLst>
            </a:blip>
            <a:stretch>
              <a:fillRect l="0" t="0" r="-1404" b="-64021"/>
            </a:stretch>
          </a:blipFill>
        </p:spPr>
      </p:sp>
      <p:sp>
        <p:nvSpPr>
          <p:cNvPr name="Freeform 3" id="3"/>
          <p:cNvSpPr/>
          <p:nvPr/>
        </p:nvSpPr>
        <p:spPr>
          <a:xfrm flipH="false" flipV="false" rot="0">
            <a:off x="17660062" y="9696442"/>
            <a:ext cx="627938" cy="596541"/>
          </a:xfrm>
          <a:custGeom>
            <a:avLst/>
            <a:gdLst/>
            <a:ahLst/>
            <a:cxnLst/>
            <a:rect r="r" b="b" t="t" l="l"/>
            <a:pathLst>
              <a:path h="596541" w="627938">
                <a:moveTo>
                  <a:pt x="0" y="0"/>
                </a:moveTo>
                <a:lnTo>
                  <a:pt x="627938" y="0"/>
                </a:lnTo>
                <a:lnTo>
                  <a:pt x="627938" y="596541"/>
                </a:lnTo>
                <a:lnTo>
                  <a:pt x="0" y="59654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7205410" y="1846974"/>
            <a:ext cx="237073" cy="613781"/>
          </a:xfrm>
          <a:custGeom>
            <a:avLst/>
            <a:gdLst/>
            <a:ahLst/>
            <a:cxnLst/>
            <a:rect r="r" b="b" t="t" l="l"/>
            <a:pathLst>
              <a:path h="613781" w="237073">
                <a:moveTo>
                  <a:pt x="0" y="0"/>
                </a:moveTo>
                <a:lnTo>
                  <a:pt x="237073" y="0"/>
                </a:lnTo>
                <a:lnTo>
                  <a:pt x="237073" y="613781"/>
                </a:lnTo>
                <a:lnTo>
                  <a:pt x="0" y="61378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aphicFrame>
        <p:nvGraphicFramePr>
          <p:cNvPr name="Table 5" id="5"/>
          <p:cNvGraphicFramePr>
            <a:graphicFrameLocks noGrp="true"/>
          </p:cNvGraphicFramePr>
          <p:nvPr/>
        </p:nvGraphicFramePr>
        <p:xfrm>
          <a:off x="1028700" y="2998081"/>
          <a:ext cx="16230600" cy="6219825"/>
        </p:xfrm>
        <a:graphic>
          <a:graphicData uri="http://schemas.openxmlformats.org/drawingml/2006/table">
            <a:tbl>
              <a:tblPr/>
              <a:tblGrid>
                <a:gridCol w="4983954"/>
                <a:gridCol w="3454782"/>
                <a:gridCol w="2431716"/>
                <a:gridCol w="2431716"/>
                <a:gridCol w="2928432"/>
              </a:tblGrid>
              <a:tr h="1092542">
                <a:tc>
                  <a:txBody>
                    <a:bodyPr anchor="t" rtlCol="false"/>
                    <a:lstStyle/>
                    <a:p>
                      <a:pPr algn="ctr">
                        <a:lnSpc>
                          <a:spcPts val="2380"/>
                        </a:lnSpc>
                        <a:defRPr/>
                      </a:pPr>
                      <a:r>
                        <a:rPr lang="en-US" sz="1700" b="true">
                          <a:solidFill>
                            <a:srgbClr val="000000"/>
                          </a:solidFill>
                          <a:latin typeface="Inter Bold"/>
                          <a:ea typeface="Inter Bold"/>
                          <a:cs typeface="Inter Bold"/>
                          <a:sym typeface="Inter Bold"/>
                        </a:rPr>
                        <a:t>Project Name</a:t>
                      </a: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r>
                        <a:rPr lang="en-US" sz="1700" b="true">
                          <a:solidFill>
                            <a:srgbClr val="000000"/>
                          </a:solidFill>
                          <a:latin typeface="Inter Bold"/>
                          <a:ea typeface="Inter Bold"/>
                          <a:cs typeface="Inter Bold"/>
                          <a:sym typeface="Inter Bold"/>
                        </a:rPr>
                        <a:t>Focus Area</a:t>
                      </a: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r>
                        <a:rPr lang="en-US" sz="1700" b="true">
                          <a:solidFill>
                            <a:srgbClr val="000000"/>
                          </a:solidFill>
                          <a:latin typeface="Inter Bold"/>
                          <a:ea typeface="Inter Bold"/>
                          <a:cs typeface="Inter Bold"/>
                          <a:sym typeface="Inter Bold"/>
                        </a:rPr>
                        <a:t>Year(s) Implemented</a:t>
                      </a: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r>
                        <a:rPr lang="en-US" sz="1700" b="true">
                          <a:solidFill>
                            <a:srgbClr val="000000"/>
                          </a:solidFill>
                          <a:latin typeface="Inter Bold"/>
                          <a:ea typeface="Inter Bold"/>
                          <a:cs typeface="Inter Bold"/>
                          <a:sym typeface="Inter Bold"/>
                        </a:rPr>
                        <a:t>Locations</a:t>
                      </a: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r>
                        <a:rPr lang="en-US" sz="1700" b="true">
                          <a:solidFill>
                            <a:srgbClr val="000000"/>
                          </a:solidFill>
                          <a:latin typeface="Inter Bold"/>
                          <a:ea typeface="Inter Bold"/>
                          <a:cs typeface="Inter Bold"/>
                          <a:sym typeface="Inter Bold"/>
                        </a:rPr>
                        <a:t>Number of Beneficiaries</a:t>
                      </a: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r>
              <a:tr h="1025457">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r>
              <a:tr h="1025457">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r>
              <a:tr h="1025457">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r>
              <a:tr h="1025457">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r>
              <a:tr h="1025457">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c>
                  <a:txBody>
                    <a:bodyPr anchor="t" rtlCol="false"/>
                    <a:lstStyle/>
                    <a:p>
                      <a:pPr algn="ctr">
                        <a:lnSpc>
                          <a:spcPts val="2380"/>
                        </a:lnSpc>
                        <a:defRPr/>
                      </a:pPr>
                      <a:endParaRPr lang="en-US" sz="1100"/>
                    </a:p>
                  </a:txBody>
                  <a:tcPr marL="190500" marR="190500" marT="190500" marB="190500" anchor="ctr">
                    <a:lnL cmpd="sng" algn="ctr" cap="flat" w="38100">
                      <a:solidFill>
                        <a:srgbClr val="FFFFFF"/>
                      </a:solidFill>
                      <a:prstDash val="solid"/>
                      <a:round/>
                      <a:headEnd type="none" w="med" len="med"/>
                      <a:tailEnd type="none" w="med" len="med"/>
                    </a:lnL>
                    <a:lnR cmpd="sng" algn="ctr" cap="flat" w="38100">
                      <a:solidFill>
                        <a:srgbClr val="FFFFFF"/>
                      </a:solidFill>
                      <a:prstDash val="solid"/>
                      <a:round/>
                      <a:headEnd type="none" w="med" len="med"/>
                      <a:tailEnd type="none" w="med" len="med"/>
                    </a:lnR>
                    <a:lnT cmpd="sng" algn="ctr" cap="flat" w="38100">
                      <a:solidFill>
                        <a:srgbClr val="FFFFFF"/>
                      </a:solidFill>
                      <a:prstDash val="solid"/>
                      <a:round/>
                      <a:headEnd type="none" w="med" len="med"/>
                      <a:tailEnd type="none" w="med" len="med"/>
                    </a:lnT>
                    <a:lnB cmpd="sng" algn="ctr" cap="flat" w="38100">
                      <a:solidFill>
                        <a:srgbClr val="FFFFFF"/>
                      </a:solidFill>
                      <a:prstDash val="solid"/>
                      <a:round/>
                      <a:headEnd type="none" w="med" len="med"/>
                      <a:tailEnd type="none" w="med" len="med"/>
                    </a:lnB>
                    <a:solidFill>
                      <a:srgbClr val="EFF0F2"/>
                    </a:solidFill>
                  </a:tcPr>
                </a:tc>
              </a:tr>
            </a:tbl>
          </a:graphicData>
        </a:graphic>
      </p:graphicFrame>
      <p:sp>
        <p:nvSpPr>
          <p:cNvPr name="TextBox 6" id="6"/>
          <p:cNvSpPr txBox="true"/>
          <p:nvPr/>
        </p:nvSpPr>
        <p:spPr>
          <a:xfrm rot="0">
            <a:off x="1028700" y="1028700"/>
            <a:ext cx="4991304" cy="723900"/>
          </a:xfrm>
          <a:prstGeom prst="rect">
            <a:avLst/>
          </a:prstGeom>
        </p:spPr>
        <p:txBody>
          <a:bodyPr anchor="t" rtlCol="false" tIns="0" lIns="0" bIns="0" rIns="0">
            <a:spAutoFit/>
          </a:bodyPr>
          <a:lstStyle/>
          <a:p>
            <a:pPr algn="l">
              <a:lnSpc>
                <a:spcPts val="5759"/>
              </a:lnSpc>
            </a:pPr>
            <a:r>
              <a:rPr lang="en-US" sz="4800" spc="-288" b="true">
                <a:solidFill>
                  <a:srgbClr val="2B2B2B"/>
                </a:solidFill>
                <a:latin typeface="Inter Medium"/>
                <a:ea typeface="Inter Medium"/>
                <a:cs typeface="Inter Medium"/>
                <a:sym typeface="Inter Medium"/>
              </a:rPr>
              <a:t>Key Impact</a:t>
            </a:r>
          </a:p>
        </p:txBody>
      </p:sp>
      <p:sp>
        <p:nvSpPr>
          <p:cNvPr name="TextBox 7" id="7"/>
          <p:cNvSpPr txBox="true"/>
          <p:nvPr/>
        </p:nvSpPr>
        <p:spPr>
          <a:xfrm rot="0">
            <a:off x="1028700" y="1913389"/>
            <a:ext cx="16230600" cy="675633"/>
          </a:xfrm>
          <a:prstGeom prst="rect">
            <a:avLst/>
          </a:prstGeom>
        </p:spPr>
        <p:txBody>
          <a:bodyPr anchor="t" rtlCol="false" tIns="0" lIns="0" bIns="0" rIns="0">
            <a:spAutoFit/>
          </a:bodyPr>
          <a:lstStyle/>
          <a:p>
            <a:pPr algn="l">
              <a:lnSpc>
                <a:spcPts val="2720"/>
              </a:lnSpc>
            </a:pPr>
            <a:r>
              <a:rPr lang="en-US" sz="1700">
                <a:solidFill>
                  <a:srgbClr val="444444"/>
                </a:solidFill>
                <a:latin typeface="Inter"/>
                <a:ea typeface="Inter"/>
                <a:cs typeface="Inter"/>
                <a:sym typeface="Inter"/>
              </a:rPr>
              <a:t>Include a table that gives a clear overview of your key projects, the years they were implemented, and the number of beneficiaries reached through each. This helps showcase the scale, consistency, and impact of your work at a glance.</a:t>
            </a:r>
          </a:p>
        </p:txBody>
      </p:sp>
      <p:sp>
        <p:nvSpPr>
          <p:cNvPr name="TextBox 8" id="8"/>
          <p:cNvSpPr txBox="true"/>
          <p:nvPr/>
        </p:nvSpPr>
        <p:spPr>
          <a:xfrm rot="0">
            <a:off x="14479908" y="822007"/>
            <a:ext cx="2779392" cy="365760"/>
          </a:xfrm>
          <a:prstGeom prst="rect">
            <a:avLst/>
          </a:prstGeom>
        </p:spPr>
        <p:txBody>
          <a:bodyPr anchor="t" rtlCol="false" tIns="0" lIns="0" bIns="0" rIns="0">
            <a:spAutoFit/>
          </a:bodyPr>
          <a:lstStyle/>
          <a:p>
            <a:pPr algn="r">
              <a:lnSpc>
                <a:spcPts val="2940"/>
              </a:lnSpc>
              <a:spcBef>
                <a:spcPct val="0"/>
              </a:spcBef>
            </a:pPr>
            <a:r>
              <a:rPr lang="en-US" sz="2100">
                <a:solidFill>
                  <a:srgbClr val="2B2B2B"/>
                </a:solidFill>
                <a:latin typeface="Inter"/>
                <a:ea typeface="Inter"/>
                <a:cs typeface="Inter"/>
                <a:sym typeface="Inter"/>
              </a:rPr>
              <a:t>Insert your Logo here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118758" y="2001858"/>
            <a:ext cx="4384446" cy="6780192"/>
            <a:chOff x="0" y="0"/>
            <a:chExt cx="1154751" cy="1785730"/>
          </a:xfrm>
        </p:grpSpPr>
        <p:sp>
          <p:nvSpPr>
            <p:cNvPr name="Freeform 3" id="3"/>
            <p:cNvSpPr/>
            <p:nvPr/>
          </p:nvSpPr>
          <p:spPr>
            <a:xfrm flipH="false" flipV="false" rot="0">
              <a:off x="0" y="0"/>
              <a:ext cx="1154751" cy="1785730"/>
            </a:xfrm>
            <a:custGeom>
              <a:avLst/>
              <a:gdLst/>
              <a:ahLst/>
              <a:cxnLst/>
              <a:rect r="r" b="b" t="t" l="l"/>
              <a:pathLst>
                <a:path h="1785730" w="1154751">
                  <a:moveTo>
                    <a:pt x="84757" y="0"/>
                  </a:moveTo>
                  <a:lnTo>
                    <a:pt x="1069994" y="0"/>
                  </a:lnTo>
                  <a:cubicBezTo>
                    <a:pt x="1116804" y="0"/>
                    <a:pt x="1154751" y="37947"/>
                    <a:pt x="1154751" y="84757"/>
                  </a:cubicBezTo>
                  <a:lnTo>
                    <a:pt x="1154751" y="1700973"/>
                  </a:lnTo>
                  <a:cubicBezTo>
                    <a:pt x="1154751" y="1747783"/>
                    <a:pt x="1116804" y="1785730"/>
                    <a:pt x="1069994" y="1785730"/>
                  </a:cubicBezTo>
                  <a:lnTo>
                    <a:pt x="84757" y="1785730"/>
                  </a:lnTo>
                  <a:cubicBezTo>
                    <a:pt x="37947" y="1785730"/>
                    <a:pt x="0" y="1747783"/>
                    <a:pt x="0" y="1700973"/>
                  </a:cubicBezTo>
                  <a:lnTo>
                    <a:pt x="0" y="84757"/>
                  </a:lnTo>
                  <a:cubicBezTo>
                    <a:pt x="0" y="37947"/>
                    <a:pt x="37947" y="0"/>
                    <a:pt x="84757" y="0"/>
                  </a:cubicBezTo>
                  <a:close/>
                </a:path>
              </a:pathLst>
            </a:custGeom>
            <a:solidFill>
              <a:srgbClr val="F8F8F8"/>
            </a:solidFill>
          </p:spPr>
        </p:sp>
        <p:sp>
          <p:nvSpPr>
            <p:cNvPr name="TextBox 4" id="4"/>
            <p:cNvSpPr txBox="true"/>
            <p:nvPr/>
          </p:nvSpPr>
          <p:spPr>
            <a:xfrm>
              <a:off x="0" y="-85725"/>
              <a:ext cx="1154751" cy="1871455"/>
            </a:xfrm>
            <a:prstGeom prst="rect">
              <a:avLst/>
            </a:prstGeom>
          </p:spPr>
          <p:txBody>
            <a:bodyPr anchor="ctr" rtlCol="false" tIns="50800" lIns="50800" bIns="50800" rIns="50800"/>
            <a:lstStyle/>
            <a:p>
              <a:pPr algn="ctr">
                <a:lnSpc>
                  <a:spcPts val="3360"/>
                </a:lnSpc>
              </a:pPr>
            </a:p>
          </p:txBody>
        </p:sp>
      </p:grpSp>
      <p:grpSp>
        <p:nvGrpSpPr>
          <p:cNvPr name="Group 5" id="5"/>
          <p:cNvGrpSpPr/>
          <p:nvPr/>
        </p:nvGrpSpPr>
        <p:grpSpPr>
          <a:xfrm rot="0">
            <a:off x="8443003" y="2350557"/>
            <a:ext cx="3735955" cy="3241571"/>
            <a:chOff x="0" y="0"/>
            <a:chExt cx="578797" cy="502204"/>
          </a:xfrm>
        </p:grpSpPr>
        <p:sp>
          <p:nvSpPr>
            <p:cNvPr name="Freeform 6" id="6"/>
            <p:cNvSpPr/>
            <p:nvPr/>
          </p:nvSpPr>
          <p:spPr>
            <a:xfrm flipH="false" flipV="false" rot="0">
              <a:off x="0" y="0"/>
              <a:ext cx="578797" cy="502204"/>
            </a:xfrm>
            <a:custGeom>
              <a:avLst/>
              <a:gdLst/>
              <a:ahLst/>
              <a:cxnLst/>
              <a:rect r="r" b="b" t="t" l="l"/>
              <a:pathLst>
                <a:path h="502204" w="578797">
                  <a:moveTo>
                    <a:pt x="51807" y="0"/>
                  </a:moveTo>
                  <a:lnTo>
                    <a:pt x="526990" y="0"/>
                  </a:lnTo>
                  <a:cubicBezTo>
                    <a:pt x="555603" y="0"/>
                    <a:pt x="578797" y="23195"/>
                    <a:pt x="578797" y="51807"/>
                  </a:cubicBezTo>
                  <a:lnTo>
                    <a:pt x="578797" y="450397"/>
                  </a:lnTo>
                  <a:cubicBezTo>
                    <a:pt x="578797" y="479009"/>
                    <a:pt x="555603" y="502204"/>
                    <a:pt x="526990" y="502204"/>
                  </a:cubicBezTo>
                  <a:lnTo>
                    <a:pt x="51807" y="502204"/>
                  </a:lnTo>
                  <a:cubicBezTo>
                    <a:pt x="38067" y="502204"/>
                    <a:pt x="24890" y="496746"/>
                    <a:pt x="15174" y="487030"/>
                  </a:cubicBezTo>
                  <a:cubicBezTo>
                    <a:pt x="5458" y="477315"/>
                    <a:pt x="0" y="464137"/>
                    <a:pt x="0" y="450397"/>
                  </a:cubicBezTo>
                  <a:lnTo>
                    <a:pt x="0" y="51807"/>
                  </a:lnTo>
                  <a:cubicBezTo>
                    <a:pt x="0" y="23195"/>
                    <a:pt x="23195" y="0"/>
                    <a:pt x="51807" y="0"/>
                  </a:cubicBezTo>
                  <a:close/>
                </a:path>
              </a:pathLst>
            </a:custGeom>
            <a:solidFill>
              <a:srgbClr val="000000">
                <a:alpha val="0"/>
              </a:srgbClr>
            </a:solidFill>
            <a:ln w="12700">
              <a:solidFill>
                <a:srgbClr val="000000"/>
              </a:solidFill>
            </a:ln>
          </p:spPr>
        </p:sp>
      </p:grpSp>
      <p:grpSp>
        <p:nvGrpSpPr>
          <p:cNvPr name="Group 7" id="7"/>
          <p:cNvGrpSpPr/>
          <p:nvPr/>
        </p:nvGrpSpPr>
        <p:grpSpPr>
          <a:xfrm rot="0">
            <a:off x="12859075" y="2001858"/>
            <a:ext cx="4384446" cy="6780192"/>
            <a:chOff x="0" y="0"/>
            <a:chExt cx="1154751" cy="1785730"/>
          </a:xfrm>
        </p:grpSpPr>
        <p:sp>
          <p:nvSpPr>
            <p:cNvPr name="Freeform 8" id="8"/>
            <p:cNvSpPr/>
            <p:nvPr/>
          </p:nvSpPr>
          <p:spPr>
            <a:xfrm flipH="false" flipV="false" rot="0">
              <a:off x="0" y="0"/>
              <a:ext cx="1154751" cy="1785730"/>
            </a:xfrm>
            <a:custGeom>
              <a:avLst/>
              <a:gdLst/>
              <a:ahLst/>
              <a:cxnLst/>
              <a:rect r="r" b="b" t="t" l="l"/>
              <a:pathLst>
                <a:path h="1785730" w="1154751">
                  <a:moveTo>
                    <a:pt x="84757" y="0"/>
                  </a:moveTo>
                  <a:lnTo>
                    <a:pt x="1069994" y="0"/>
                  </a:lnTo>
                  <a:cubicBezTo>
                    <a:pt x="1116804" y="0"/>
                    <a:pt x="1154751" y="37947"/>
                    <a:pt x="1154751" y="84757"/>
                  </a:cubicBezTo>
                  <a:lnTo>
                    <a:pt x="1154751" y="1700973"/>
                  </a:lnTo>
                  <a:cubicBezTo>
                    <a:pt x="1154751" y="1747783"/>
                    <a:pt x="1116804" y="1785730"/>
                    <a:pt x="1069994" y="1785730"/>
                  </a:cubicBezTo>
                  <a:lnTo>
                    <a:pt x="84757" y="1785730"/>
                  </a:lnTo>
                  <a:cubicBezTo>
                    <a:pt x="37947" y="1785730"/>
                    <a:pt x="0" y="1747783"/>
                    <a:pt x="0" y="1700973"/>
                  </a:cubicBezTo>
                  <a:lnTo>
                    <a:pt x="0" y="84757"/>
                  </a:lnTo>
                  <a:cubicBezTo>
                    <a:pt x="0" y="37947"/>
                    <a:pt x="37947" y="0"/>
                    <a:pt x="84757" y="0"/>
                  </a:cubicBezTo>
                  <a:close/>
                </a:path>
              </a:pathLst>
            </a:custGeom>
            <a:solidFill>
              <a:srgbClr val="F8F8F8"/>
            </a:solidFill>
          </p:spPr>
        </p:sp>
        <p:sp>
          <p:nvSpPr>
            <p:cNvPr name="TextBox 9" id="9"/>
            <p:cNvSpPr txBox="true"/>
            <p:nvPr/>
          </p:nvSpPr>
          <p:spPr>
            <a:xfrm>
              <a:off x="0" y="-85725"/>
              <a:ext cx="1154751" cy="1871455"/>
            </a:xfrm>
            <a:prstGeom prst="rect">
              <a:avLst/>
            </a:prstGeom>
          </p:spPr>
          <p:txBody>
            <a:bodyPr anchor="ctr" rtlCol="false" tIns="50800" lIns="50800" bIns="50800" rIns="50800"/>
            <a:lstStyle/>
            <a:p>
              <a:pPr algn="ctr">
                <a:lnSpc>
                  <a:spcPts val="3360"/>
                </a:lnSpc>
              </a:pPr>
            </a:p>
          </p:txBody>
        </p:sp>
      </p:grpSp>
      <p:grpSp>
        <p:nvGrpSpPr>
          <p:cNvPr name="Group 10" id="10"/>
          <p:cNvGrpSpPr/>
          <p:nvPr/>
        </p:nvGrpSpPr>
        <p:grpSpPr>
          <a:xfrm rot="0">
            <a:off x="13183321" y="2350557"/>
            <a:ext cx="3735955" cy="3241571"/>
            <a:chOff x="0" y="0"/>
            <a:chExt cx="578797" cy="502204"/>
          </a:xfrm>
        </p:grpSpPr>
        <p:sp>
          <p:nvSpPr>
            <p:cNvPr name="Freeform 11" id="11"/>
            <p:cNvSpPr/>
            <p:nvPr/>
          </p:nvSpPr>
          <p:spPr>
            <a:xfrm flipH="false" flipV="false" rot="0">
              <a:off x="0" y="0"/>
              <a:ext cx="578797" cy="502204"/>
            </a:xfrm>
            <a:custGeom>
              <a:avLst/>
              <a:gdLst/>
              <a:ahLst/>
              <a:cxnLst/>
              <a:rect r="r" b="b" t="t" l="l"/>
              <a:pathLst>
                <a:path h="502204" w="578797">
                  <a:moveTo>
                    <a:pt x="51807" y="0"/>
                  </a:moveTo>
                  <a:lnTo>
                    <a:pt x="526990" y="0"/>
                  </a:lnTo>
                  <a:cubicBezTo>
                    <a:pt x="555603" y="0"/>
                    <a:pt x="578797" y="23195"/>
                    <a:pt x="578797" y="51807"/>
                  </a:cubicBezTo>
                  <a:lnTo>
                    <a:pt x="578797" y="450397"/>
                  </a:lnTo>
                  <a:cubicBezTo>
                    <a:pt x="578797" y="479009"/>
                    <a:pt x="555603" y="502204"/>
                    <a:pt x="526990" y="502204"/>
                  </a:cubicBezTo>
                  <a:lnTo>
                    <a:pt x="51807" y="502204"/>
                  </a:lnTo>
                  <a:cubicBezTo>
                    <a:pt x="38067" y="502204"/>
                    <a:pt x="24890" y="496746"/>
                    <a:pt x="15174" y="487030"/>
                  </a:cubicBezTo>
                  <a:cubicBezTo>
                    <a:pt x="5458" y="477315"/>
                    <a:pt x="0" y="464137"/>
                    <a:pt x="0" y="450397"/>
                  </a:cubicBezTo>
                  <a:lnTo>
                    <a:pt x="0" y="51807"/>
                  </a:lnTo>
                  <a:cubicBezTo>
                    <a:pt x="0" y="23195"/>
                    <a:pt x="23195" y="0"/>
                    <a:pt x="51807" y="0"/>
                  </a:cubicBezTo>
                  <a:close/>
                </a:path>
              </a:pathLst>
            </a:custGeom>
            <a:solidFill>
              <a:srgbClr val="000000">
                <a:alpha val="0"/>
              </a:srgbClr>
            </a:solidFill>
            <a:ln w="12700">
              <a:solidFill>
                <a:srgbClr val="000000"/>
              </a:solidFill>
            </a:ln>
          </p:spPr>
        </p:sp>
      </p:grpSp>
      <p:sp>
        <p:nvSpPr>
          <p:cNvPr name="Freeform 12" id="12"/>
          <p:cNvSpPr/>
          <p:nvPr/>
        </p:nvSpPr>
        <p:spPr>
          <a:xfrm flipH="false" flipV="false" rot="0">
            <a:off x="3148103" y="8168904"/>
            <a:ext cx="4272453" cy="2354160"/>
          </a:xfrm>
          <a:custGeom>
            <a:avLst/>
            <a:gdLst/>
            <a:ahLst/>
            <a:cxnLst/>
            <a:rect r="r" b="b" t="t" l="l"/>
            <a:pathLst>
              <a:path h="2354160" w="4272453">
                <a:moveTo>
                  <a:pt x="0" y="0"/>
                </a:moveTo>
                <a:lnTo>
                  <a:pt x="4272452" y="0"/>
                </a:lnTo>
                <a:lnTo>
                  <a:pt x="4272452" y="2354161"/>
                </a:lnTo>
                <a:lnTo>
                  <a:pt x="0" y="2354161"/>
                </a:lnTo>
                <a:lnTo>
                  <a:pt x="0" y="0"/>
                </a:lnTo>
                <a:close/>
              </a:path>
            </a:pathLst>
          </a:custGeom>
          <a:blipFill>
            <a:blip r:embed="rId2">
              <a:extLst>
                <a:ext uri="{96DAC541-7B7A-43D3-8B79-37D633B846F1}">
                  <asvg:svgBlip xmlns:asvg="http://schemas.microsoft.com/office/drawing/2016/SVG/main" r:embed="rId3"/>
                </a:ext>
              </a:extLst>
            </a:blip>
            <a:stretch>
              <a:fillRect l="0" t="0" r="-1404" b="-64021"/>
            </a:stretch>
          </a:blipFill>
        </p:spPr>
      </p:sp>
      <p:sp>
        <p:nvSpPr>
          <p:cNvPr name="Freeform 13" id="13"/>
          <p:cNvSpPr/>
          <p:nvPr/>
        </p:nvSpPr>
        <p:spPr>
          <a:xfrm flipH="false" flipV="false" rot="0">
            <a:off x="17660062" y="9696442"/>
            <a:ext cx="627938" cy="596541"/>
          </a:xfrm>
          <a:custGeom>
            <a:avLst/>
            <a:gdLst/>
            <a:ahLst/>
            <a:cxnLst/>
            <a:rect r="r" b="b" t="t" l="l"/>
            <a:pathLst>
              <a:path h="596541" w="627938">
                <a:moveTo>
                  <a:pt x="0" y="0"/>
                </a:moveTo>
                <a:lnTo>
                  <a:pt x="627938" y="0"/>
                </a:lnTo>
                <a:lnTo>
                  <a:pt x="627938" y="596541"/>
                </a:lnTo>
                <a:lnTo>
                  <a:pt x="0" y="59654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7205410" y="1846974"/>
            <a:ext cx="237073" cy="613781"/>
          </a:xfrm>
          <a:custGeom>
            <a:avLst/>
            <a:gdLst/>
            <a:ahLst/>
            <a:cxnLst/>
            <a:rect r="r" b="b" t="t" l="l"/>
            <a:pathLst>
              <a:path h="613781" w="237073">
                <a:moveTo>
                  <a:pt x="0" y="0"/>
                </a:moveTo>
                <a:lnTo>
                  <a:pt x="237073" y="0"/>
                </a:lnTo>
                <a:lnTo>
                  <a:pt x="237073" y="613781"/>
                </a:lnTo>
                <a:lnTo>
                  <a:pt x="0" y="61378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5" id="15"/>
          <p:cNvSpPr txBox="true"/>
          <p:nvPr/>
        </p:nvSpPr>
        <p:spPr>
          <a:xfrm rot="0">
            <a:off x="8586459" y="6648592"/>
            <a:ext cx="3265020" cy="675633"/>
          </a:xfrm>
          <a:prstGeom prst="rect">
            <a:avLst/>
          </a:prstGeom>
        </p:spPr>
        <p:txBody>
          <a:bodyPr anchor="t" rtlCol="false" tIns="0" lIns="0" bIns="0" rIns="0">
            <a:spAutoFit/>
          </a:bodyPr>
          <a:lstStyle/>
          <a:p>
            <a:pPr algn="l">
              <a:lnSpc>
                <a:spcPts val="2720"/>
              </a:lnSpc>
            </a:pPr>
            <a:r>
              <a:rPr lang="en-US" sz="1700">
                <a:solidFill>
                  <a:srgbClr val="444444"/>
                </a:solidFill>
                <a:latin typeface="Inter"/>
                <a:ea typeface="Inter"/>
                <a:cs typeface="Inter"/>
                <a:sym typeface="Inter"/>
              </a:rPr>
              <a:t>Beneficiary, volunteer or partner</a:t>
            </a:r>
          </a:p>
        </p:txBody>
      </p:sp>
      <p:sp>
        <p:nvSpPr>
          <p:cNvPr name="TextBox 16" id="16"/>
          <p:cNvSpPr txBox="true"/>
          <p:nvPr/>
        </p:nvSpPr>
        <p:spPr>
          <a:xfrm rot="0">
            <a:off x="8586459" y="6050935"/>
            <a:ext cx="3080996" cy="398139"/>
          </a:xfrm>
          <a:prstGeom prst="rect">
            <a:avLst/>
          </a:prstGeom>
        </p:spPr>
        <p:txBody>
          <a:bodyPr anchor="t" rtlCol="false" tIns="0" lIns="0" bIns="0" rIns="0">
            <a:spAutoFit/>
          </a:bodyPr>
          <a:lstStyle/>
          <a:p>
            <a:pPr algn="l">
              <a:lnSpc>
                <a:spcPts val="3360"/>
              </a:lnSpc>
            </a:pPr>
            <a:r>
              <a:rPr lang="en-US" sz="2100" b="true">
                <a:solidFill>
                  <a:srgbClr val="2B2B2B"/>
                </a:solidFill>
                <a:latin typeface="Inter Medium"/>
                <a:ea typeface="Inter Medium"/>
                <a:cs typeface="Inter Medium"/>
                <a:sym typeface="Inter Medium"/>
              </a:rPr>
              <a:t>Testimonial 1</a:t>
            </a:r>
          </a:p>
        </p:txBody>
      </p:sp>
      <p:sp>
        <p:nvSpPr>
          <p:cNvPr name="TextBox 17" id="17"/>
          <p:cNvSpPr txBox="true"/>
          <p:nvPr/>
        </p:nvSpPr>
        <p:spPr>
          <a:xfrm rot="0">
            <a:off x="13418789" y="6648592"/>
            <a:ext cx="3265020" cy="675633"/>
          </a:xfrm>
          <a:prstGeom prst="rect">
            <a:avLst/>
          </a:prstGeom>
        </p:spPr>
        <p:txBody>
          <a:bodyPr anchor="t" rtlCol="false" tIns="0" lIns="0" bIns="0" rIns="0">
            <a:spAutoFit/>
          </a:bodyPr>
          <a:lstStyle/>
          <a:p>
            <a:pPr algn="l">
              <a:lnSpc>
                <a:spcPts val="2720"/>
              </a:lnSpc>
            </a:pPr>
            <a:r>
              <a:rPr lang="en-US" sz="1700">
                <a:solidFill>
                  <a:srgbClr val="444444"/>
                </a:solidFill>
                <a:latin typeface="Inter"/>
                <a:ea typeface="Inter"/>
                <a:cs typeface="Inter"/>
                <a:sym typeface="Inter"/>
              </a:rPr>
              <a:t>Beneficiary, volunteer or partner</a:t>
            </a:r>
          </a:p>
        </p:txBody>
      </p:sp>
      <p:sp>
        <p:nvSpPr>
          <p:cNvPr name="TextBox 18" id="18"/>
          <p:cNvSpPr txBox="true"/>
          <p:nvPr/>
        </p:nvSpPr>
        <p:spPr>
          <a:xfrm rot="0">
            <a:off x="13418789" y="6050935"/>
            <a:ext cx="3265020" cy="398139"/>
          </a:xfrm>
          <a:prstGeom prst="rect">
            <a:avLst/>
          </a:prstGeom>
        </p:spPr>
        <p:txBody>
          <a:bodyPr anchor="t" rtlCol="false" tIns="0" lIns="0" bIns="0" rIns="0">
            <a:spAutoFit/>
          </a:bodyPr>
          <a:lstStyle/>
          <a:p>
            <a:pPr algn="l">
              <a:lnSpc>
                <a:spcPts val="3360"/>
              </a:lnSpc>
            </a:pPr>
            <a:r>
              <a:rPr lang="en-US" sz="2100" b="true">
                <a:solidFill>
                  <a:srgbClr val="2B2B2B"/>
                </a:solidFill>
                <a:latin typeface="Inter Medium"/>
                <a:ea typeface="Inter Medium"/>
                <a:cs typeface="Inter Medium"/>
                <a:sym typeface="Inter Medium"/>
              </a:rPr>
              <a:t>Testimonial 2</a:t>
            </a:r>
          </a:p>
        </p:txBody>
      </p:sp>
      <p:sp>
        <p:nvSpPr>
          <p:cNvPr name="TextBox 19" id="19"/>
          <p:cNvSpPr txBox="true"/>
          <p:nvPr/>
        </p:nvSpPr>
        <p:spPr>
          <a:xfrm rot="0">
            <a:off x="1028700" y="1012955"/>
            <a:ext cx="6176710" cy="1447800"/>
          </a:xfrm>
          <a:prstGeom prst="rect">
            <a:avLst/>
          </a:prstGeom>
        </p:spPr>
        <p:txBody>
          <a:bodyPr anchor="t" rtlCol="false" tIns="0" lIns="0" bIns="0" rIns="0">
            <a:spAutoFit/>
          </a:bodyPr>
          <a:lstStyle/>
          <a:p>
            <a:pPr algn="l">
              <a:lnSpc>
                <a:spcPts val="5759"/>
              </a:lnSpc>
            </a:pPr>
            <a:r>
              <a:rPr lang="en-US" sz="4800" spc="-288" b="true">
                <a:solidFill>
                  <a:srgbClr val="2B2B2B"/>
                </a:solidFill>
                <a:latin typeface="Inter Medium"/>
                <a:ea typeface="Inter Medium"/>
                <a:cs typeface="Inter Medium"/>
                <a:sym typeface="Inter Medium"/>
              </a:rPr>
              <a:t>Name of the Programme/Project</a:t>
            </a:r>
          </a:p>
        </p:txBody>
      </p:sp>
      <p:sp>
        <p:nvSpPr>
          <p:cNvPr name="TextBox 20" id="20"/>
          <p:cNvSpPr txBox="true"/>
          <p:nvPr/>
        </p:nvSpPr>
        <p:spPr>
          <a:xfrm rot="0">
            <a:off x="1028700" y="2690136"/>
            <a:ext cx="5842538" cy="2390133"/>
          </a:xfrm>
          <a:prstGeom prst="rect">
            <a:avLst/>
          </a:prstGeom>
        </p:spPr>
        <p:txBody>
          <a:bodyPr anchor="t" rtlCol="false" tIns="0" lIns="0" bIns="0" rIns="0">
            <a:spAutoFit/>
          </a:bodyPr>
          <a:lstStyle/>
          <a:p>
            <a:pPr algn="l" marL="367060" indent="-183530" lvl="1">
              <a:lnSpc>
                <a:spcPts val="2720"/>
              </a:lnSpc>
              <a:buFont typeface="Arial"/>
              <a:buChar char="•"/>
            </a:pPr>
            <a:r>
              <a:rPr lang="en-US" sz="1700">
                <a:solidFill>
                  <a:srgbClr val="444444"/>
                </a:solidFill>
                <a:latin typeface="Inter"/>
                <a:ea typeface="Inter"/>
                <a:cs typeface="Inter"/>
                <a:sym typeface="Inter"/>
              </a:rPr>
              <a:t>Give a quick introduction to the project.</a:t>
            </a:r>
          </a:p>
          <a:p>
            <a:pPr algn="l" marL="367060" indent="-183530" lvl="1">
              <a:lnSpc>
                <a:spcPts val="2720"/>
              </a:lnSpc>
              <a:buFont typeface="Arial"/>
              <a:buChar char="•"/>
            </a:pPr>
            <a:r>
              <a:rPr lang="en-US" sz="1700">
                <a:solidFill>
                  <a:srgbClr val="444444"/>
                </a:solidFill>
                <a:latin typeface="Inter"/>
                <a:ea typeface="Inter"/>
                <a:cs typeface="Inter"/>
                <a:sym typeface="Inter"/>
              </a:rPr>
              <a:t>Explain why the project was important.</a:t>
            </a:r>
          </a:p>
          <a:p>
            <a:pPr algn="l" marL="367060" indent="-183530" lvl="1">
              <a:lnSpc>
                <a:spcPts val="2720"/>
              </a:lnSpc>
              <a:buFont typeface="Arial"/>
              <a:buChar char="•"/>
            </a:pPr>
            <a:r>
              <a:rPr lang="en-US" sz="1700">
                <a:solidFill>
                  <a:srgbClr val="444444"/>
                </a:solidFill>
                <a:latin typeface="Inter"/>
                <a:ea typeface="Inter"/>
                <a:cs typeface="Inter"/>
                <a:sym typeface="Inter"/>
              </a:rPr>
              <a:t>Highlight what was done under the project (Activities &amp; Interventions)</a:t>
            </a:r>
          </a:p>
          <a:p>
            <a:pPr algn="l" marL="367060" indent="-183530" lvl="1">
              <a:lnSpc>
                <a:spcPts val="2720"/>
              </a:lnSpc>
              <a:buFont typeface="Arial"/>
              <a:buChar char="•"/>
            </a:pPr>
            <a:r>
              <a:rPr lang="en-US" sz="1700">
                <a:solidFill>
                  <a:srgbClr val="444444"/>
                </a:solidFill>
                <a:latin typeface="Inter"/>
                <a:ea typeface="Inter"/>
                <a:cs typeface="Inter"/>
                <a:sym typeface="Inter"/>
              </a:rPr>
              <a:t>Show outcomes and achievements clearly (Impact Highlights)</a:t>
            </a:r>
          </a:p>
          <a:p>
            <a:pPr algn="l" marL="367060" indent="-183530" lvl="1">
              <a:lnSpc>
                <a:spcPts val="2720"/>
              </a:lnSpc>
              <a:buFont typeface="Arial"/>
              <a:buChar char="•"/>
            </a:pPr>
            <a:r>
              <a:rPr lang="en-US" sz="1700">
                <a:solidFill>
                  <a:srgbClr val="444444"/>
                </a:solidFill>
                <a:latin typeface="Inter"/>
                <a:ea typeface="Inter"/>
                <a:cs typeface="Inter"/>
                <a:sym typeface="Inter"/>
              </a:rPr>
              <a:t>Call to action for funders and supporters</a:t>
            </a:r>
          </a:p>
        </p:txBody>
      </p:sp>
      <p:sp>
        <p:nvSpPr>
          <p:cNvPr name="TextBox 21" id="21"/>
          <p:cNvSpPr txBox="true"/>
          <p:nvPr/>
        </p:nvSpPr>
        <p:spPr>
          <a:xfrm rot="0">
            <a:off x="10648962" y="9182100"/>
            <a:ext cx="6610338" cy="332733"/>
          </a:xfrm>
          <a:prstGeom prst="rect">
            <a:avLst/>
          </a:prstGeom>
        </p:spPr>
        <p:txBody>
          <a:bodyPr anchor="t" rtlCol="false" tIns="0" lIns="0" bIns="0" rIns="0">
            <a:spAutoFit/>
          </a:bodyPr>
          <a:lstStyle/>
          <a:p>
            <a:pPr algn="r">
              <a:lnSpc>
                <a:spcPts val="2720"/>
              </a:lnSpc>
            </a:pPr>
            <a:r>
              <a:rPr lang="en-US" sz="1700">
                <a:solidFill>
                  <a:srgbClr val="444444"/>
                </a:solidFill>
                <a:latin typeface="Inter"/>
                <a:ea typeface="Inter"/>
                <a:cs typeface="Inter"/>
                <a:sym typeface="Inter"/>
              </a:rPr>
              <a:t>This slide can be replicated for other programmes or projects.</a:t>
            </a:r>
          </a:p>
        </p:txBody>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2700000">
            <a:off x="13176284" y="2776995"/>
            <a:ext cx="2491236" cy="8430504"/>
            <a:chOff x="0" y="0"/>
            <a:chExt cx="656128" cy="2220380"/>
          </a:xfrm>
        </p:grpSpPr>
        <p:sp>
          <p:nvSpPr>
            <p:cNvPr name="Freeform 3" id="3"/>
            <p:cNvSpPr/>
            <p:nvPr/>
          </p:nvSpPr>
          <p:spPr>
            <a:xfrm flipH="false" flipV="false" rot="0">
              <a:off x="0" y="0"/>
              <a:ext cx="656128" cy="2220380"/>
            </a:xfrm>
            <a:custGeom>
              <a:avLst/>
              <a:gdLst/>
              <a:ahLst/>
              <a:cxnLst/>
              <a:rect r="r" b="b" t="t" l="l"/>
              <a:pathLst>
                <a:path h="2220380" w="656128">
                  <a:moveTo>
                    <a:pt x="328064" y="0"/>
                  </a:moveTo>
                  <a:lnTo>
                    <a:pt x="328064" y="0"/>
                  </a:lnTo>
                  <a:cubicBezTo>
                    <a:pt x="509249" y="0"/>
                    <a:pt x="656128" y="146879"/>
                    <a:pt x="656128" y="328064"/>
                  </a:cubicBezTo>
                  <a:lnTo>
                    <a:pt x="656128" y="1892316"/>
                  </a:lnTo>
                  <a:cubicBezTo>
                    <a:pt x="656128" y="1979324"/>
                    <a:pt x="621564" y="2062768"/>
                    <a:pt x="560040" y="2124292"/>
                  </a:cubicBezTo>
                  <a:cubicBezTo>
                    <a:pt x="498516" y="2185816"/>
                    <a:pt x="415072" y="2220380"/>
                    <a:pt x="328064" y="2220380"/>
                  </a:cubicBezTo>
                  <a:lnTo>
                    <a:pt x="328064" y="2220380"/>
                  </a:lnTo>
                  <a:cubicBezTo>
                    <a:pt x="241056" y="2220380"/>
                    <a:pt x="157612" y="2185816"/>
                    <a:pt x="96088" y="2124292"/>
                  </a:cubicBezTo>
                  <a:cubicBezTo>
                    <a:pt x="34564" y="2062768"/>
                    <a:pt x="0" y="1979324"/>
                    <a:pt x="0" y="1892316"/>
                  </a:cubicBezTo>
                  <a:lnTo>
                    <a:pt x="0" y="328064"/>
                  </a:lnTo>
                  <a:cubicBezTo>
                    <a:pt x="0" y="241056"/>
                    <a:pt x="34564" y="157612"/>
                    <a:pt x="96088" y="96088"/>
                  </a:cubicBezTo>
                  <a:cubicBezTo>
                    <a:pt x="157612" y="34564"/>
                    <a:pt x="241056" y="0"/>
                    <a:pt x="328064" y="0"/>
                  </a:cubicBezTo>
                  <a:close/>
                </a:path>
              </a:pathLst>
            </a:custGeom>
            <a:solidFill>
              <a:srgbClr val="949292"/>
            </a:solidFill>
          </p:spPr>
        </p:sp>
        <p:sp>
          <p:nvSpPr>
            <p:cNvPr name="TextBox 4" id="4"/>
            <p:cNvSpPr txBox="true"/>
            <p:nvPr/>
          </p:nvSpPr>
          <p:spPr>
            <a:xfrm>
              <a:off x="0" y="-85725"/>
              <a:ext cx="656128" cy="2306105"/>
            </a:xfrm>
            <a:prstGeom prst="rect">
              <a:avLst/>
            </a:prstGeom>
          </p:spPr>
          <p:txBody>
            <a:bodyPr anchor="ctr" rtlCol="false" tIns="50800" lIns="50800" bIns="50800" rIns="50800"/>
            <a:lstStyle/>
            <a:p>
              <a:pPr algn="ctr">
                <a:lnSpc>
                  <a:spcPts val="3360"/>
                </a:lnSpc>
              </a:pPr>
            </a:p>
          </p:txBody>
        </p:sp>
      </p:grpSp>
      <p:grpSp>
        <p:nvGrpSpPr>
          <p:cNvPr name="Group 5" id="5"/>
          <p:cNvGrpSpPr/>
          <p:nvPr/>
        </p:nvGrpSpPr>
        <p:grpSpPr>
          <a:xfrm rot="2700000">
            <a:off x="9527889" y="1581971"/>
            <a:ext cx="2491236" cy="9571081"/>
            <a:chOff x="0" y="0"/>
            <a:chExt cx="656128" cy="2520779"/>
          </a:xfrm>
        </p:grpSpPr>
        <p:sp>
          <p:nvSpPr>
            <p:cNvPr name="Freeform 6" id="6"/>
            <p:cNvSpPr/>
            <p:nvPr/>
          </p:nvSpPr>
          <p:spPr>
            <a:xfrm flipH="false" flipV="false" rot="0">
              <a:off x="0" y="0"/>
              <a:ext cx="656128" cy="2520779"/>
            </a:xfrm>
            <a:custGeom>
              <a:avLst/>
              <a:gdLst/>
              <a:ahLst/>
              <a:cxnLst/>
              <a:rect r="r" b="b" t="t" l="l"/>
              <a:pathLst>
                <a:path h="2520779" w="656128">
                  <a:moveTo>
                    <a:pt x="328064" y="0"/>
                  </a:moveTo>
                  <a:lnTo>
                    <a:pt x="328064" y="0"/>
                  </a:lnTo>
                  <a:cubicBezTo>
                    <a:pt x="509249" y="0"/>
                    <a:pt x="656128" y="146879"/>
                    <a:pt x="656128" y="328064"/>
                  </a:cubicBezTo>
                  <a:lnTo>
                    <a:pt x="656128" y="2192715"/>
                  </a:lnTo>
                  <a:cubicBezTo>
                    <a:pt x="656128" y="2279723"/>
                    <a:pt x="621564" y="2363167"/>
                    <a:pt x="560040" y="2424691"/>
                  </a:cubicBezTo>
                  <a:cubicBezTo>
                    <a:pt x="498516" y="2486215"/>
                    <a:pt x="415072" y="2520779"/>
                    <a:pt x="328064" y="2520779"/>
                  </a:cubicBezTo>
                  <a:lnTo>
                    <a:pt x="328064" y="2520779"/>
                  </a:lnTo>
                  <a:cubicBezTo>
                    <a:pt x="241056" y="2520779"/>
                    <a:pt x="157612" y="2486215"/>
                    <a:pt x="96088" y="2424691"/>
                  </a:cubicBezTo>
                  <a:cubicBezTo>
                    <a:pt x="34564" y="2363167"/>
                    <a:pt x="0" y="2279723"/>
                    <a:pt x="0" y="2192715"/>
                  </a:cubicBezTo>
                  <a:lnTo>
                    <a:pt x="0" y="328064"/>
                  </a:lnTo>
                  <a:cubicBezTo>
                    <a:pt x="0" y="241056"/>
                    <a:pt x="34564" y="157612"/>
                    <a:pt x="96088" y="96088"/>
                  </a:cubicBezTo>
                  <a:cubicBezTo>
                    <a:pt x="157612" y="34564"/>
                    <a:pt x="241056" y="0"/>
                    <a:pt x="328064" y="0"/>
                  </a:cubicBezTo>
                  <a:close/>
                </a:path>
              </a:pathLst>
            </a:custGeom>
            <a:solidFill>
              <a:srgbClr val="949292"/>
            </a:solidFill>
          </p:spPr>
        </p:sp>
        <p:sp>
          <p:nvSpPr>
            <p:cNvPr name="TextBox 7" id="7"/>
            <p:cNvSpPr txBox="true"/>
            <p:nvPr/>
          </p:nvSpPr>
          <p:spPr>
            <a:xfrm>
              <a:off x="0" y="-85725"/>
              <a:ext cx="656128" cy="2606504"/>
            </a:xfrm>
            <a:prstGeom prst="rect">
              <a:avLst/>
            </a:prstGeom>
          </p:spPr>
          <p:txBody>
            <a:bodyPr anchor="ctr" rtlCol="false" tIns="50800" lIns="50800" bIns="50800" rIns="50800"/>
            <a:lstStyle/>
            <a:p>
              <a:pPr algn="ctr">
                <a:lnSpc>
                  <a:spcPts val="3360"/>
                </a:lnSpc>
              </a:pPr>
            </a:p>
          </p:txBody>
        </p:sp>
      </p:grpSp>
      <p:sp>
        <p:nvSpPr>
          <p:cNvPr name="TextBox 8" id="8"/>
          <p:cNvSpPr txBox="true"/>
          <p:nvPr/>
        </p:nvSpPr>
        <p:spPr>
          <a:xfrm rot="0">
            <a:off x="1028700" y="1028700"/>
            <a:ext cx="6228868" cy="723900"/>
          </a:xfrm>
          <a:prstGeom prst="rect">
            <a:avLst/>
          </a:prstGeom>
        </p:spPr>
        <p:txBody>
          <a:bodyPr anchor="t" rtlCol="false" tIns="0" lIns="0" bIns="0" rIns="0">
            <a:spAutoFit/>
          </a:bodyPr>
          <a:lstStyle/>
          <a:p>
            <a:pPr algn="l">
              <a:lnSpc>
                <a:spcPts val="5759"/>
              </a:lnSpc>
            </a:pPr>
            <a:r>
              <a:rPr lang="en-US" sz="4800" spc="-288" b="true">
                <a:solidFill>
                  <a:srgbClr val="2B2B2B"/>
                </a:solidFill>
                <a:latin typeface="Inter Medium"/>
                <a:ea typeface="Inter Medium"/>
                <a:cs typeface="Inter Medium"/>
                <a:sym typeface="Inter Medium"/>
              </a:rPr>
              <a:t>How You Can Support</a:t>
            </a:r>
          </a:p>
        </p:txBody>
      </p:sp>
      <p:sp>
        <p:nvSpPr>
          <p:cNvPr name="TextBox 9" id="9"/>
          <p:cNvSpPr txBox="true"/>
          <p:nvPr/>
        </p:nvSpPr>
        <p:spPr>
          <a:xfrm rot="0">
            <a:off x="1028700" y="2112295"/>
            <a:ext cx="6228868" cy="675633"/>
          </a:xfrm>
          <a:prstGeom prst="rect">
            <a:avLst/>
          </a:prstGeom>
        </p:spPr>
        <p:txBody>
          <a:bodyPr anchor="t" rtlCol="false" tIns="0" lIns="0" bIns="0" rIns="0">
            <a:spAutoFit/>
          </a:bodyPr>
          <a:lstStyle/>
          <a:p>
            <a:pPr algn="l">
              <a:lnSpc>
                <a:spcPts val="2720"/>
              </a:lnSpc>
            </a:pPr>
            <a:r>
              <a:rPr lang="en-US" sz="1700">
                <a:solidFill>
                  <a:srgbClr val="2B2B2B"/>
                </a:solidFill>
                <a:latin typeface="Inter"/>
                <a:ea typeface="Inter"/>
                <a:cs typeface="Inter"/>
                <a:sym typeface="Inter"/>
              </a:rPr>
              <a:t>Clearly outline ways corporates and individuals can contribute (Refer to the Philanthropy Structure)</a:t>
            </a:r>
          </a:p>
        </p:txBody>
      </p:sp>
      <p:sp>
        <p:nvSpPr>
          <p:cNvPr name="TextBox 10" id="10"/>
          <p:cNvSpPr txBox="true"/>
          <p:nvPr/>
        </p:nvSpPr>
        <p:spPr>
          <a:xfrm rot="0">
            <a:off x="14479908" y="822007"/>
            <a:ext cx="2779392" cy="365760"/>
          </a:xfrm>
          <a:prstGeom prst="rect">
            <a:avLst/>
          </a:prstGeom>
        </p:spPr>
        <p:txBody>
          <a:bodyPr anchor="t" rtlCol="false" tIns="0" lIns="0" bIns="0" rIns="0">
            <a:spAutoFit/>
          </a:bodyPr>
          <a:lstStyle/>
          <a:p>
            <a:pPr algn="r">
              <a:lnSpc>
                <a:spcPts val="2940"/>
              </a:lnSpc>
              <a:spcBef>
                <a:spcPct val="0"/>
              </a:spcBef>
            </a:pPr>
            <a:r>
              <a:rPr lang="en-US" sz="2100">
                <a:solidFill>
                  <a:srgbClr val="2B2B2B"/>
                </a:solidFill>
                <a:latin typeface="Inter"/>
                <a:ea typeface="Inter"/>
                <a:cs typeface="Inter"/>
                <a:sym typeface="Inter"/>
              </a:rPr>
              <a:t>Insert your Logo here</a:t>
            </a:r>
          </a:p>
        </p:txBody>
      </p:sp>
      <p:grpSp>
        <p:nvGrpSpPr>
          <p:cNvPr name="Group 11" id="11"/>
          <p:cNvGrpSpPr/>
          <p:nvPr/>
        </p:nvGrpSpPr>
        <p:grpSpPr>
          <a:xfrm rot="0">
            <a:off x="1028700" y="3226078"/>
            <a:ext cx="16230600" cy="6032222"/>
            <a:chOff x="0" y="0"/>
            <a:chExt cx="4274726" cy="1588733"/>
          </a:xfrm>
        </p:grpSpPr>
        <p:sp>
          <p:nvSpPr>
            <p:cNvPr name="Freeform 12" id="12"/>
            <p:cNvSpPr/>
            <p:nvPr/>
          </p:nvSpPr>
          <p:spPr>
            <a:xfrm flipH="false" flipV="false" rot="0">
              <a:off x="0" y="0"/>
              <a:ext cx="4274726" cy="1588733"/>
            </a:xfrm>
            <a:custGeom>
              <a:avLst/>
              <a:gdLst/>
              <a:ahLst/>
              <a:cxnLst/>
              <a:rect r="r" b="b" t="t" l="l"/>
              <a:pathLst>
                <a:path h="1588733" w="4274726">
                  <a:moveTo>
                    <a:pt x="22896" y="0"/>
                  </a:moveTo>
                  <a:lnTo>
                    <a:pt x="4251830" y="0"/>
                  </a:lnTo>
                  <a:cubicBezTo>
                    <a:pt x="4264475" y="0"/>
                    <a:pt x="4274726" y="10251"/>
                    <a:pt x="4274726" y="22896"/>
                  </a:cubicBezTo>
                  <a:lnTo>
                    <a:pt x="4274726" y="1565837"/>
                  </a:lnTo>
                  <a:cubicBezTo>
                    <a:pt x="4274726" y="1578483"/>
                    <a:pt x="4264475" y="1588733"/>
                    <a:pt x="4251830" y="1588733"/>
                  </a:cubicBezTo>
                  <a:lnTo>
                    <a:pt x="22896" y="1588733"/>
                  </a:lnTo>
                  <a:cubicBezTo>
                    <a:pt x="16823" y="1588733"/>
                    <a:pt x="11000" y="1586321"/>
                    <a:pt x="6706" y="1582027"/>
                  </a:cubicBezTo>
                  <a:cubicBezTo>
                    <a:pt x="2412" y="1577733"/>
                    <a:pt x="0" y="1571910"/>
                    <a:pt x="0" y="1565837"/>
                  </a:cubicBezTo>
                  <a:lnTo>
                    <a:pt x="0" y="22896"/>
                  </a:lnTo>
                  <a:cubicBezTo>
                    <a:pt x="0" y="16823"/>
                    <a:pt x="2412" y="11000"/>
                    <a:pt x="6706" y="6706"/>
                  </a:cubicBezTo>
                  <a:cubicBezTo>
                    <a:pt x="11000" y="2412"/>
                    <a:pt x="16823" y="0"/>
                    <a:pt x="22896" y="0"/>
                  </a:cubicBezTo>
                  <a:close/>
                </a:path>
              </a:pathLst>
            </a:custGeom>
            <a:solidFill>
              <a:srgbClr val="EFF0F2"/>
            </a:solidFill>
          </p:spPr>
        </p:sp>
        <p:sp>
          <p:nvSpPr>
            <p:cNvPr name="TextBox 13" id="13"/>
            <p:cNvSpPr txBox="true"/>
            <p:nvPr/>
          </p:nvSpPr>
          <p:spPr>
            <a:xfrm>
              <a:off x="0" y="-85725"/>
              <a:ext cx="4274726" cy="1674458"/>
            </a:xfrm>
            <a:prstGeom prst="rect">
              <a:avLst/>
            </a:prstGeom>
          </p:spPr>
          <p:txBody>
            <a:bodyPr anchor="ctr" rtlCol="false" tIns="50800" lIns="50800" bIns="50800" rIns="50800"/>
            <a:lstStyle/>
            <a:p>
              <a:pPr algn="ctr">
                <a:lnSpc>
                  <a:spcPts val="3360"/>
                </a:lnSpc>
              </a:pP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0">
            <a:off x="15462558" y="8002675"/>
            <a:ext cx="3212484" cy="2511249"/>
          </a:xfrm>
          <a:custGeom>
            <a:avLst/>
            <a:gdLst/>
            <a:ahLst/>
            <a:cxnLst/>
            <a:rect r="r" b="b" t="t" l="l"/>
            <a:pathLst>
              <a:path h="2511249" w="3212484">
                <a:moveTo>
                  <a:pt x="0" y="2511250"/>
                </a:moveTo>
                <a:lnTo>
                  <a:pt x="3212484" y="2511250"/>
                </a:lnTo>
                <a:lnTo>
                  <a:pt x="3212484" y="0"/>
                </a:lnTo>
                <a:lnTo>
                  <a:pt x="0" y="0"/>
                </a:lnTo>
                <a:lnTo>
                  <a:pt x="0" y="2511250"/>
                </a:lnTo>
                <a:close/>
              </a:path>
            </a:pathLst>
          </a:custGeom>
          <a:blipFill>
            <a:blip r:embed="rId2">
              <a:extLst>
                <a:ext uri="{96DAC541-7B7A-43D3-8B79-37D633B846F1}">
                  <asvg:svgBlip xmlns:asvg="http://schemas.microsoft.com/office/drawing/2016/SVG/main" r:embed="rId3"/>
                </a:ext>
              </a:extLst>
            </a:blip>
            <a:stretch>
              <a:fillRect l="0" t="-40791" r="-4555" b="0"/>
            </a:stretch>
          </a:blipFill>
        </p:spPr>
      </p:sp>
      <p:sp>
        <p:nvSpPr>
          <p:cNvPr name="TextBox 3" id="3"/>
          <p:cNvSpPr txBox="true"/>
          <p:nvPr/>
        </p:nvSpPr>
        <p:spPr>
          <a:xfrm rot="0">
            <a:off x="1028700" y="1028700"/>
            <a:ext cx="12694090" cy="723900"/>
          </a:xfrm>
          <a:prstGeom prst="rect">
            <a:avLst/>
          </a:prstGeom>
        </p:spPr>
        <p:txBody>
          <a:bodyPr anchor="t" rtlCol="false" tIns="0" lIns="0" bIns="0" rIns="0">
            <a:spAutoFit/>
          </a:bodyPr>
          <a:lstStyle/>
          <a:p>
            <a:pPr algn="l">
              <a:lnSpc>
                <a:spcPts val="5759"/>
              </a:lnSpc>
            </a:pPr>
            <a:r>
              <a:rPr lang="en-US" sz="4800" spc="-288" b="true">
                <a:solidFill>
                  <a:srgbClr val="2B2B2B"/>
                </a:solidFill>
                <a:latin typeface="Inter Medium"/>
                <a:ea typeface="Inter Medium"/>
                <a:cs typeface="Inter Medium"/>
                <a:sym typeface="Inter Medium"/>
              </a:rPr>
              <a:t>Visibility and Acknowledgment for Individuals</a:t>
            </a:r>
          </a:p>
        </p:txBody>
      </p:sp>
      <p:sp>
        <p:nvSpPr>
          <p:cNvPr name="Freeform 4" id="4"/>
          <p:cNvSpPr/>
          <p:nvPr/>
        </p:nvSpPr>
        <p:spPr>
          <a:xfrm flipH="false" flipV="false" rot="0">
            <a:off x="17608544" y="9683210"/>
            <a:ext cx="377965" cy="377965"/>
          </a:xfrm>
          <a:custGeom>
            <a:avLst/>
            <a:gdLst/>
            <a:ahLst/>
            <a:cxnLst/>
            <a:rect r="r" b="b" t="t" l="l"/>
            <a:pathLst>
              <a:path h="377965" w="377965">
                <a:moveTo>
                  <a:pt x="0" y="0"/>
                </a:moveTo>
                <a:lnTo>
                  <a:pt x="377965" y="0"/>
                </a:lnTo>
                <a:lnTo>
                  <a:pt x="377965" y="377965"/>
                </a:lnTo>
                <a:lnTo>
                  <a:pt x="0" y="3779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14479908" y="822007"/>
            <a:ext cx="2779392" cy="365760"/>
          </a:xfrm>
          <a:prstGeom prst="rect">
            <a:avLst/>
          </a:prstGeom>
        </p:spPr>
        <p:txBody>
          <a:bodyPr anchor="t" rtlCol="false" tIns="0" lIns="0" bIns="0" rIns="0">
            <a:spAutoFit/>
          </a:bodyPr>
          <a:lstStyle/>
          <a:p>
            <a:pPr algn="r">
              <a:lnSpc>
                <a:spcPts val="2940"/>
              </a:lnSpc>
              <a:spcBef>
                <a:spcPct val="0"/>
              </a:spcBef>
            </a:pPr>
            <a:r>
              <a:rPr lang="en-US" sz="2100">
                <a:solidFill>
                  <a:srgbClr val="2B2B2B"/>
                </a:solidFill>
                <a:latin typeface="Inter"/>
                <a:ea typeface="Inter"/>
                <a:cs typeface="Inter"/>
                <a:sym typeface="Inter"/>
              </a:rPr>
              <a:t>Insert your Logo here</a:t>
            </a:r>
          </a:p>
        </p:txBody>
      </p:sp>
      <p:grpSp>
        <p:nvGrpSpPr>
          <p:cNvPr name="Group 6" id="6"/>
          <p:cNvGrpSpPr/>
          <p:nvPr/>
        </p:nvGrpSpPr>
        <p:grpSpPr>
          <a:xfrm rot="0">
            <a:off x="1028700" y="3082592"/>
            <a:ext cx="3821463" cy="4654940"/>
            <a:chOff x="0" y="0"/>
            <a:chExt cx="5095284" cy="6206587"/>
          </a:xfrm>
        </p:grpSpPr>
        <p:grpSp>
          <p:nvGrpSpPr>
            <p:cNvPr name="Group 7" id="7"/>
            <p:cNvGrpSpPr/>
            <p:nvPr/>
          </p:nvGrpSpPr>
          <p:grpSpPr>
            <a:xfrm rot="0">
              <a:off x="0" y="0"/>
              <a:ext cx="5095284" cy="6206587"/>
              <a:chOff x="0" y="0"/>
              <a:chExt cx="1006476" cy="1225993"/>
            </a:xfrm>
          </p:grpSpPr>
          <p:sp>
            <p:nvSpPr>
              <p:cNvPr name="Freeform 8" id="8"/>
              <p:cNvSpPr/>
              <p:nvPr/>
            </p:nvSpPr>
            <p:spPr>
              <a:xfrm flipH="false" flipV="false" rot="0">
                <a:off x="0" y="0"/>
                <a:ext cx="1006476" cy="1225993"/>
              </a:xfrm>
              <a:custGeom>
                <a:avLst/>
                <a:gdLst/>
                <a:ahLst/>
                <a:cxnLst/>
                <a:rect r="r" b="b" t="t" l="l"/>
                <a:pathLst>
                  <a:path h="1225993" w="1006476">
                    <a:moveTo>
                      <a:pt x="97243" y="0"/>
                    </a:moveTo>
                    <a:lnTo>
                      <a:pt x="909232" y="0"/>
                    </a:lnTo>
                    <a:cubicBezTo>
                      <a:pt x="962939" y="0"/>
                      <a:pt x="1006476" y="43537"/>
                      <a:pt x="1006476" y="97243"/>
                    </a:cubicBezTo>
                    <a:lnTo>
                      <a:pt x="1006476" y="1128749"/>
                    </a:lnTo>
                    <a:cubicBezTo>
                      <a:pt x="1006476" y="1154540"/>
                      <a:pt x="996231" y="1179274"/>
                      <a:pt x="977994" y="1197511"/>
                    </a:cubicBezTo>
                    <a:cubicBezTo>
                      <a:pt x="959757" y="1215747"/>
                      <a:pt x="935023" y="1225993"/>
                      <a:pt x="909232" y="1225993"/>
                    </a:cubicBezTo>
                    <a:lnTo>
                      <a:pt x="97243" y="1225993"/>
                    </a:lnTo>
                    <a:cubicBezTo>
                      <a:pt x="71453" y="1225993"/>
                      <a:pt x="46719" y="1215747"/>
                      <a:pt x="28482" y="1197511"/>
                    </a:cubicBezTo>
                    <a:cubicBezTo>
                      <a:pt x="10245" y="1179274"/>
                      <a:pt x="0" y="1154540"/>
                      <a:pt x="0" y="1128749"/>
                    </a:cubicBezTo>
                    <a:lnTo>
                      <a:pt x="0" y="97243"/>
                    </a:lnTo>
                    <a:cubicBezTo>
                      <a:pt x="0" y="71453"/>
                      <a:pt x="10245" y="46719"/>
                      <a:pt x="28482" y="28482"/>
                    </a:cubicBezTo>
                    <a:cubicBezTo>
                      <a:pt x="46719" y="10245"/>
                      <a:pt x="71453" y="0"/>
                      <a:pt x="97243" y="0"/>
                    </a:cubicBezTo>
                    <a:close/>
                  </a:path>
                </a:pathLst>
              </a:custGeom>
              <a:solidFill>
                <a:srgbClr val="EFF0F2"/>
              </a:solidFill>
            </p:spPr>
          </p:sp>
          <p:sp>
            <p:nvSpPr>
              <p:cNvPr name="TextBox 9" id="9"/>
              <p:cNvSpPr txBox="true"/>
              <p:nvPr/>
            </p:nvSpPr>
            <p:spPr>
              <a:xfrm>
                <a:off x="0" y="-85725"/>
                <a:ext cx="1006476" cy="1311718"/>
              </a:xfrm>
              <a:prstGeom prst="rect">
                <a:avLst/>
              </a:prstGeom>
            </p:spPr>
            <p:txBody>
              <a:bodyPr anchor="ctr" rtlCol="false" tIns="50800" lIns="50800" bIns="50800" rIns="50800"/>
              <a:lstStyle/>
              <a:p>
                <a:pPr algn="ctr">
                  <a:lnSpc>
                    <a:spcPts val="3360"/>
                  </a:lnSpc>
                </a:pPr>
              </a:p>
            </p:txBody>
          </p:sp>
        </p:grpSp>
        <p:sp>
          <p:nvSpPr>
            <p:cNvPr name="TextBox 10" id="10"/>
            <p:cNvSpPr txBox="true"/>
            <p:nvPr/>
          </p:nvSpPr>
          <p:spPr>
            <a:xfrm rot="0">
              <a:off x="196957" y="344999"/>
              <a:ext cx="4725298" cy="5594562"/>
            </a:xfrm>
            <a:prstGeom prst="rect">
              <a:avLst/>
            </a:prstGeom>
          </p:spPr>
          <p:txBody>
            <a:bodyPr anchor="t" rtlCol="false" tIns="0" lIns="0" bIns="0" rIns="0">
              <a:spAutoFit/>
            </a:bodyPr>
            <a:lstStyle/>
            <a:p>
              <a:pPr algn="just">
                <a:lnSpc>
                  <a:spcPts val="1960"/>
                </a:lnSpc>
                <a:spcBef>
                  <a:spcPct val="0"/>
                </a:spcBef>
              </a:pPr>
              <a:r>
                <a:rPr lang="en-US" sz="1400">
                  <a:solidFill>
                    <a:srgbClr val="000000"/>
                  </a:solidFill>
                  <a:latin typeface="Inter"/>
                  <a:ea typeface="Inter"/>
                  <a:cs typeface="Inter"/>
                  <a:sym typeface="Inter"/>
                </a:rPr>
                <a:t>Social Stars are individuals who get involved with their chosen NGOs in a meaningful way through and support and raising funds. They are vital to the philanthropic efforts at VDHM. Any individual (who may or may not be running at the VDHM) can invite donations for an NGO by creating a fundraising page on the Lakshyaa-VDHM microsite and reach out to their friends, family, and networks. This is a unique opportunity for anyone who wants to support a cause they care about and inspire others to give, driving meaningful social impact. It’s a simple yet powerful way to contribute to nation-building and support sustainable development.</a:t>
              </a:r>
            </a:p>
          </p:txBody>
        </p:sp>
      </p:grpSp>
      <p:sp>
        <p:nvSpPr>
          <p:cNvPr name="TextBox 11" id="11"/>
          <p:cNvSpPr txBox="true"/>
          <p:nvPr/>
        </p:nvSpPr>
        <p:spPr>
          <a:xfrm rot="0">
            <a:off x="6415471" y="2433924"/>
            <a:ext cx="4511364" cy="339725"/>
          </a:xfrm>
          <a:prstGeom prst="rect">
            <a:avLst/>
          </a:prstGeom>
        </p:spPr>
        <p:txBody>
          <a:bodyPr anchor="t" rtlCol="false" tIns="0" lIns="0" bIns="0" rIns="0">
            <a:spAutoFit/>
          </a:bodyPr>
          <a:lstStyle/>
          <a:p>
            <a:pPr algn="ctr">
              <a:lnSpc>
                <a:spcPts val="2799"/>
              </a:lnSpc>
              <a:spcBef>
                <a:spcPct val="0"/>
              </a:spcBef>
            </a:pPr>
            <a:r>
              <a:rPr lang="en-US" b="true" sz="1999">
                <a:solidFill>
                  <a:srgbClr val="000000"/>
                </a:solidFill>
                <a:latin typeface="Inter Bold"/>
                <a:ea typeface="Inter Bold"/>
                <a:cs typeface="Inter Bold"/>
                <a:sym typeface="Inter Bold"/>
              </a:rPr>
              <a:t>Process to Become a Social Star</a:t>
            </a:r>
          </a:p>
        </p:txBody>
      </p:sp>
      <p:sp>
        <p:nvSpPr>
          <p:cNvPr name="Freeform 12" id="12"/>
          <p:cNvSpPr/>
          <p:nvPr/>
        </p:nvSpPr>
        <p:spPr>
          <a:xfrm flipH="false" flipV="false" rot="0">
            <a:off x="5441770" y="3119141"/>
            <a:ext cx="3229383" cy="2224237"/>
          </a:xfrm>
          <a:custGeom>
            <a:avLst/>
            <a:gdLst/>
            <a:ahLst/>
            <a:cxnLst/>
            <a:rect r="r" b="b" t="t" l="l"/>
            <a:pathLst>
              <a:path h="2224237" w="3229383">
                <a:moveTo>
                  <a:pt x="0" y="0"/>
                </a:moveTo>
                <a:lnTo>
                  <a:pt x="3229383" y="0"/>
                </a:lnTo>
                <a:lnTo>
                  <a:pt x="3229383" y="2224237"/>
                </a:lnTo>
                <a:lnTo>
                  <a:pt x="0" y="222423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8228736" y="4656148"/>
            <a:ext cx="3281973" cy="3163001"/>
          </a:xfrm>
          <a:custGeom>
            <a:avLst/>
            <a:gdLst/>
            <a:ahLst/>
            <a:cxnLst/>
            <a:rect r="r" b="b" t="t" l="l"/>
            <a:pathLst>
              <a:path h="3163001" w="3281973">
                <a:moveTo>
                  <a:pt x="0" y="0"/>
                </a:moveTo>
                <a:lnTo>
                  <a:pt x="3281972" y="0"/>
                </a:lnTo>
                <a:lnTo>
                  <a:pt x="3281972" y="3163001"/>
                </a:lnTo>
                <a:lnTo>
                  <a:pt x="0" y="316300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4" id="14"/>
          <p:cNvSpPr txBox="true"/>
          <p:nvPr/>
        </p:nvSpPr>
        <p:spPr>
          <a:xfrm rot="0">
            <a:off x="6100672" y="3246374"/>
            <a:ext cx="2418196" cy="488315"/>
          </a:xfrm>
          <a:prstGeom prst="rect">
            <a:avLst/>
          </a:prstGeom>
        </p:spPr>
        <p:txBody>
          <a:bodyPr anchor="t" rtlCol="false" tIns="0" lIns="0" bIns="0" rIns="0">
            <a:spAutoFit/>
          </a:bodyPr>
          <a:lstStyle/>
          <a:p>
            <a:pPr algn="just">
              <a:lnSpc>
                <a:spcPts val="1960"/>
              </a:lnSpc>
              <a:spcBef>
                <a:spcPct val="0"/>
              </a:spcBef>
            </a:pPr>
            <a:r>
              <a:rPr lang="en-US" b="true" sz="1400">
                <a:solidFill>
                  <a:srgbClr val="000000"/>
                </a:solidFill>
                <a:latin typeface="Inter Bold"/>
                <a:ea typeface="Inter Bold"/>
                <a:cs typeface="Inter Bold"/>
                <a:sym typeface="Inter Bold"/>
              </a:rPr>
              <a:t>Step 1: </a:t>
            </a:r>
            <a:r>
              <a:rPr lang="en-US" sz="1400">
                <a:solidFill>
                  <a:srgbClr val="000000"/>
                </a:solidFill>
                <a:latin typeface="Inter"/>
                <a:ea typeface="Inter"/>
                <a:cs typeface="Inter"/>
                <a:sym typeface="Inter"/>
              </a:rPr>
              <a:t>Register on </a:t>
            </a:r>
          </a:p>
          <a:p>
            <a:pPr algn="just">
              <a:lnSpc>
                <a:spcPts val="1960"/>
              </a:lnSpc>
              <a:spcBef>
                <a:spcPct val="0"/>
              </a:spcBef>
            </a:pPr>
            <a:r>
              <a:rPr lang="en-US" sz="1400" u="sng">
                <a:solidFill>
                  <a:srgbClr val="000000"/>
                </a:solidFill>
                <a:latin typeface="Inter"/>
                <a:ea typeface="Inter"/>
                <a:cs typeface="Inter"/>
                <a:sym typeface="Inter"/>
                <a:hlinkClick r:id="rId10" tooltip="https://vdhm.lakshyaa.co.in"/>
              </a:rPr>
              <a:t>https://vdhm.lakshyaa.co.in</a:t>
            </a:r>
          </a:p>
        </p:txBody>
      </p:sp>
      <p:sp>
        <p:nvSpPr>
          <p:cNvPr name="TextBox 15" id="15"/>
          <p:cNvSpPr txBox="true"/>
          <p:nvPr/>
        </p:nvSpPr>
        <p:spPr>
          <a:xfrm rot="0">
            <a:off x="6100672" y="3972814"/>
            <a:ext cx="2851829" cy="488315"/>
          </a:xfrm>
          <a:prstGeom prst="rect">
            <a:avLst/>
          </a:prstGeom>
        </p:spPr>
        <p:txBody>
          <a:bodyPr anchor="t" rtlCol="false" tIns="0" lIns="0" bIns="0" rIns="0">
            <a:spAutoFit/>
          </a:bodyPr>
          <a:lstStyle/>
          <a:p>
            <a:pPr algn="just">
              <a:lnSpc>
                <a:spcPts val="1960"/>
              </a:lnSpc>
              <a:spcBef>
                <a:spcPct val="0"/>
              </a:spcBef>
            </a:pPr>
            <a:r>
              <a:rPr lang="en-US" b="true" sz="1400">
                <a:solidFill>
                  <a:srgbClr val="000000"/>
                </a:solidFill>
                <a:latin typeface="Inter Bold"/>
                <a:ea typeface="Inter Bold"/>
                <a:cs typeface="Inter Bold"/>
                <a:sym typeface="Inter Bold"/>
              </a:rPr>
              <a:t>Step 2: </a:t>
            </a:r>
            <a:r>
              <a:rPr lang="en-US" sz="1400">
                <a:solidFill>
                  <a:srgbClr val="000000"/>
                </a:solidFill>
                <a:latin typeface="Inter"/>
                <a:ea typeface="Inter"/>
                <a:cs typeface="Inter"/>
                <a:sym typeface="Inter"/>
              </a:rPr>
              <a:t>Re-login </a:t>
            </a:r>
          </a:p>
          <a:p>
            <a:pPr algn="just">
              <a:lnSpc>
                <a:spcPts val="1960"/>
              </a:lnSpc>
              <a:spcBef>
                <a:spcPct val="0"/>
              </a:spcBef>
            </a:pPr>
            <a:r>
              <a:rPr lang="en-US" sz="1400">
                <a:solidFill>
                  <a:srgbClr val="000000"/>
                </a:solidFill>
                <a:latin typeface="Inter"/>
                <a:ea typeface="Inter"/>
                <a:cs typeface="Inter"/>
                <a:sym typeface="Inter"/>
              </a:rPr>
              <a:t>with username and password</a:t>
            </a:r>
          </a:p>
        </p:txBody>
      </p:sp>
      <p:sp>
        <p:nvSpPr>
          <p:cNvPr name="TextBox 16" id="16"/>
          <p:cNvSpPr txBox="true"/>
          <p:nvPr/>
        </p:nvSpPr>
        <p:spPr>
          <a:xfrm rot="0">
            <a:off x="6100866" y="4696788"/>
            <a:ext cx="2127870" cy="488315"/>
          </a:xfrm>
          <a:prstGeom prst="rect">
            <a:avLst/>
          </a:prstGeom>
        </p:spPr>
        <p:txBody>
          <a:bodyPr anchor="t" rtlCol="false" tIns="0" lIns="0" bIns="0" rIns="0">
            <a:spAutoFit/>
          </a:bodyPr>
          <a:lstStyle/>
          <a:p>
            <a:pPr algn="just">
              <a:lnSpc>
                <a:spcPts val="1960"/>
              </a:lnSpc>
              <a:spcBef>
                <a:spcPct val="0"/>
              </a:spcBef>
            </a:pPr>
            <a:r>
              <a:rPr lang="en-US" b="true" sz="1400">
                <a:solidFill>
                  <a:srgbClr val="000000"/>
                </a:solidFill>
                <a:latin typeface="Inter Bold"/>
                <a:ea typeface="Inter Bold"/>
                <a:cs typeface="Inter Bold"/>
                <a:sym typeface="Inter Bold"/>
              </a:rPr>
              <a:t>Step 3: </a:t>
            </a:r>
            <a:r>
              <a:rPr lang="en-US" sz="1400">
                <a:solidFill>
                  <a:srgbClr val="000000"/>
                </a:solidFill>
                <a:latin typeface="Inter"/>
                <a:ea typeface="Inter"/>
                <a:cs typeface="Inter"/>
                <a:sym typeface="Inter"/>
              </a:rPr>
              <a:t>Create </a:t>
            </a:r>
          </a:p>
          <a:p>
            <a:pPr algn="just">
              <a:lnSpc>
                <a:spcPts val="1960"/>
              </a:lnSpc>
              <a:spcBef>
                <a:spcPct val="0"/>
              </a:spcBef>
            </a:pPr>
            <a:r>
              <a:rPr lang="en-US" sz="1400">
                <a:solidFill>
                  <a:srgbClr val="000000"/>
                </a:solidFill>
                <a:latin typeface="Inter"/>
                <a:ea typeface="Inter"/>
                <a:cs typeface="Inter"/>
                <a:sym typeface="Inter"/>
              </a:rPr>
              <a:t>VDHM fundraising page</a:t>
            </a:r>
          </a:p>
        </p:txBody>
      </p:sp>
      <p:sp>
        <p:nvSpPr>
          <p:cNvPr name="TextBox 17" id="17"/>
          <p:cNvSpPr txBox="true"/>
          <p:nvPr/>
        </p:nvSpPr>
        <p:spPr>
          <a:xfrm rot="0">
            <a:off x="8973439" y="4645904"/>
            <a:ext cx="2537269" cy="626745"/>
          </a:xfrm>
          <a:prstGeom prst="rect">
            <a:avLst/>
          </a:prstGeom>
        </p:spPr>
        <p:txBody>
          <a:bodyPr anchor="t" rtlCol="false" tIns="0" lIns="0" bIns="0" rIns="0">
            <a:spAutoFit/>
          </a:bodyPr>
          <a:lstStyle/>
          <a:p>
            <a:pPr algn="just">
              <a:lnSpc>
                <a:spcPts val="1679"/>
              </a:lnSpc>
              <a:spcBef>
                <a:spcPct val="0"/>
              </a:spcBef>
            </a:pPr>
            <a:r>
              <a:rPr lang="en-US" sz="1200">
                <a:solidFill>
                  <a:srgbClr val="000000"/>
                </a:solidFill>
                <a:latin typeface="Inter"/>
                <a:ea typeface="Inter"/>
                <a:cs typeface="Inter"/>
                <a:sym typeface="Inter"/>
              </a:rPr>
              <a:t>Add a fundraising target and select an NGO you wish to support – the Donate button will get activated</a:t>
            </a:r>
          </a:p>
        </p:txBody>
      </p:sp>
      <p:sp>
        <p:nvSpPr>
          <p:cNvPr name="TextBox 18" id="18"/>
          <p:cNvSpPr txBox="true"/>
          <p:nvPr/>
        </p:nvSpPr>
        <p:spPr>
          <a:xfrm rot="0">
            <a:off x="8973439" y="5660275"/>
            <a:ext cx="2516331" cy="207645"/>
          </a:xfrm>
          <a:prstGeom prst="rect">
            <a:avLst/>
          </a:prstGeom>
        </p:spPr>
        <p:txBody>
          <a:bodyPr anchor="t" rtlCol="false" tIns="0" lIns="0" bIns="0" rIns="0">
            <a:spAutoFit/>
          </a:bodyPr>
          <a:lstStyle/>
          <a:p>
            <a:pPr algn="just">
              <a:lnSpc>
                <a:spcPts val="1680"/>
              </a:lnSpc>
              <a:spcBef>
                <a:spcPct val="0"/>
              </a:spcBef>
            </a:pPr>
            <a:r>
              <a:rPr lang="en-US" sz="1200">
                <a:solidFill>
                  <a:srgbClr val="000000"/>
                </a:solidFill>
                <a:latin typeface="Inter"/>
                <a:ea typeface="Inter"/>
                <a:cs typeface="Inter"/>
                <a:sym typeface="Inter"/>
              </a:rPr>
              <a:t>Add your appeal and a short bio</a:t>
            </a:r>
          </a:p>
        </p:txBody>
      </p:sp>
      <p:sp>
        <p:nvSpPr>
          <p:cNvPr name="TextBox 19" id="19"/>
          <p:cNvSpPr txBox="true"/>
          <p:nvPr/>
        </p:nvSpPr>
        <p:spPr>
          <a:xfrm rot="0">
            <a:off x="8973439" y="6501854"/>
            <a:ext cx="2516331" cy="207645"/>
          </a:xfrm>
          <a:prstGeom prst="rect">
            <a:avLst/>
          </a:prstGeom>
        </p:spPr>
        <p:txBody>
          <a:bodyPr anchor="t" rtlCol="false" tIns="0" lIns="0" bIns="0" rIns="0">
            <a:spAutoFit/>
          </a:bodyPr>
          <a:lstStyle/>
          <a:p>
            <a:pPr algn="just">
              <a:lnSpc>
                <a:spcPts val="1680"/>
              </a:lnSpc>
              <a:spcBef>
                <a:spcPct val="0"/>
              </a:spcBef>
            </a:pPr>
            <a:r>
              <a:rPr lang="en-US" sz="1200">
                <a:solidFill>
                  <a:srgbClr val="000000"/>
                </a:solidFill>
                <a:latin typeface="Inter"/>
                <a:ea typeface="Inter"/>
                <a:cs typeface="Inter"/>
                <a:sym typeface="Inter"/>
              </a:rPr>
              <a:t>Add photo and video</a:t>
            </a:r>
          </a:p>
        </p:txBody>
      </p:sp>
      <p:sp>
        <p:nvSpPr>
          <p:cNvPr name="TextBox 20" id="20"/>
          <p:cNvSpPr txBox="true"/>
          <p:nvPr/>
        </p:nvSpPr>
        <p:spPr>
          <a:xfrm rot="0">
            <a:off x="8952501" y="7045339"/>
            <a:ext cx="2537269" cy="730377"/>
          </a:xfrm>
          <a:prstGeom prst="rect">
            <a:avLst/>
          </a:prstGeom>
        </p:spPr>
        <p:txBody>
          <a:bodyPr anchor="t" rtlCol="false" tIns="0" lIns="0" bIns="0" rIns="0">
            <a:spAutoFit/>
          </a:bodyPr>
          <a:lstStyle/>
          <a:p>
            <a:pPr algn="just">
              <a:lnSpc>
                <a:spcPts val="1464"/>
              </a:lnSpc>
            </a:pPr>
            <a:r>
              <a:rPr lang="en-US" sz="1200">
                <a:solidFill>
                  <a:srgbClr val="000000"/>
                </a:solidFill>
                <a:latin typeface="Inter"/>
                <a:ea typeface="Inter"/>
                <a:cs typeface="Inter"/>
                <a:sym typeface="Inter"/>
              </a:rPr>
              <a:t>Add ‘Fun’ to your fundraising by adding collaborators – raise funds along with your family member/s or friend/s or colleague/s </a:t>
            </a:r>
          </a:p>
        </p:txBody>
      </p:sp>
      <p:sp>
        <p:nvSpPr>
          <p:cNvPr name="TextBox 21" id="21"/>
          <p:cNvSpPr txBox="true"/>
          <p:nvPr/>
        </p:nvSpPr>
        <p:spPr>
          <a:xfrm rot="0">
            <a:off x="8404985" y="4874944"/>
            <a:ext cx="362827" cy="240665"/>
          </a:xfrm>
          <a:prstGeom prst="rect">
            <a:avLst/>
          </a:prstGeom>
        </p:spPr>
        <p:txBody>
          <a:bodyPr anchor="t" rtlCol="false" tIns="0" lIns="0" bIns="0" rIns="0">
            <a:spAutoFit/>
          </a:bodyPr>
          <a:lstStyle/>
          <a:p>
            <a:pPr algn="ctr">
              <a:lnSpc>
                <a:spcPts val="1960"/>
              </a:lnSpc>
              <a:spcBef>
                <a:spcPct val="0"/>
              </a:spcBef>
            </a:pPr>
            <a:r>
              <a:rPr lang="en-US" b="true" sz="1400">
                <a:solidFill>
                  <a:srgbClr val="FFFFFF"/>
                </a:solidFill>
                <a:latin typeface="Inter Bold"/>
                <a:ea typeface="Inter Bold"/>
                <a:cs typeface="Inter Bold"/>
                <a:sym typeface="Inter Bold"/>
              </a:rPr>
              <a:t>3.1</a:t>
            </a:r>
          </a:p>
        </p:txBody>
      </p:sp>
      <p:sp>
        <p:nvSpPr>
          <p:cNvPr name="TextBox 22" id="22"/>
          <p:cNvSpPr txBox="true"/>
          <p:nvPr/>
        </p:nvSpPr>
        <p:spPr>
          <a:xfrm rot="0">
            <a:off x="8404985" y="5660275"/>
            <a:ext cx="362827" cy="240665"/>
          </a:xfrm>
          <a:prstGeom prst="rect">
            <a:avLst/>
          </a:prstGeom>
        </p:spPr>
        <p:txBody>
          <a:bodyPr anchor="t" rtlCol="false" tIns="0" lIns="0" bIns="0" rIns="0">
            <a:spAutoFit/>
          </a:bodyPr>
          <a:lstStyle/>
          <a:p>
            <a:pPr algn="ctr">
              <a:lnSpc>
                <a:spcPts val="1960"/>
              </a:lnSpc>
              <a:spcBef>
                <a:spcPct val="0"/>
              </a:spcBef>
            </a:pPr>
            <a:r>
              <a:rPr lang="en-US" b="true" sz="1400">
                <a:solidFill>
                  <a:srgbClr val="FFFFFF"/>
                </a:solidFill>
                <a:latin typeface="Inter Bold"/>
                <a:ea typeface="Inter Bold"/>
                <a:cs typeface="Inter Bold"/>
                <a:sym typeface="Inter Bold"/>
              </a:rPr>
              <a:t>3.2</a:t>
            </a:r>
          </a:p>
        </p:txBody>
      </p:sp>
      <p:sp>
        <p:nvSpPr>
          <p:cNvPr name="TextBox 23" id="23"/>
          <p:cNvSpPr txBox="true"/>
          <p:nvPr/>
        </p:nvSpPr>
        <p:spPr>
          <a:xfrm rot="0">
            <a:off x="8404985" y="6501854"/>
            <a:ext cx="362827" cy="240665"/>
          </a:xfrm>
          <a:prstGeom prst="rect">
            <a:avLst/>
          </a:prstGeom>
        </p:spPr>
        <p:txBody>
          <a:bodyPr anchor="t" rtlCol="false" tIns="0" lIns="0" bIns="0" rIns="0">
            <a:spAutoFit/>
          </a:bodyPr>
          <a:lstStyle/>
          <a:p>
            <a:pPr algn="ctr">
              <a:lnSpc>
                <a:spcPts val="1960"/>
              </a:lnSpc>
              <a:spcBef>
                <a:spcPct val="0"/>
              </a:spcBef>
            </a:pPr>
            <a:r>
              <a:rPr lang="en-US" b="true" sz="1400">
                <a:solidFill>
                  <a:srgbClr val="FFFFFF"/>
                </a:solidFill>
                <a:latin typeface="Inter Bold"/>
                <a:ea typeface="Inter Bold"/>
                <a:cs typeface="Inter Bold"/>
                <a:sym typeface="Inter Bold"/>
              </a:rPr>
              <a:t>3.3</a:t>
            </a:r>
          </a:p>
        </p:txBody>
      </p:sp>
      <p:sp>
        <p:nvSpPr>
          <p:cNvPr name="TextBox 24" id="24"/>
          <p:cNvSpPr txBox="true"/>
          <p:nvPr/>
        </p:nvSpPr>
        <p:spPr>
          <a:xfrm rot="0">
            <a:off x="8404985" y="7280670"/>
            <a:ext cx="362827" cy="240665"/>
          </a:xfrm>
          <a:prstGeom prst="rect">
            <a:avLst/>
          </a:prstGeom>
        </p:spPr>
        <p:txBody>
          <a:bodyPr anchor="t" rtlCol="false" tIns="0" lIns="0" bIns="0" rIns="0">
            <a:spAutoFit/>
          </a:bodyPr>
          <a:lstStyle/>
          <a:p>
            <a:pPr algn="ctr">
              <a:lnSpc>
                <a:spcPts val="1960"/>
              </a:lnSpc>
              <a:spcBef>
                <a:spcPct val="0"/>
              </a:spcBef>
            </a:pPr>
            <a:r>
              <a:rPr lang="en-US" b="true" sz="1400">
                <a:solidFill>
                  <a:srgbClr val="FFFFFF"/>
                </a:solidFill>
                <a:latin typeface="Inter Bold"/>
                <a:ea typeface="Inter Bold"/>
                <a:cs typeface="Inter Bold"/>
                <a:sym typeface="Inter Bold"/>
              </a:rPr>
              <a:t>3.4</a:t>
            </a:r>
          </a:p>
        </p:txBody>
      </p:sp>
      <p:graphicFrame>
        <p:nvGraphicFramePr>
          <p:cNvPr name="Table 25" id="25"/>
          <p:cNvGraphicFramePr>
            <a:graphicFrameLocks noGrp="true"/>
          </p:cNvGraphicFramePr>
          <p:nvPr/>
        </p:nvGraphicFramePr>
        <p:xfrm>
          <a:off x="12089764" y="3082592"/>
          <a:ext cx="5169536" cy="5603068"/>
        </p:xfrm>
        <a:graphic>
          <a:graphicData uri="http://schemas.openxmlformats.org/drawingml/2006/table">
            <a:tbl>
              <a:tblPr/>
              <a:tblGrid>
                <a:gridCol w="1767901"/>
                <a:gridCol w="3401634"/>
              </a:tblGrid>
              <a:tr h="1299819">
                <a:tc>
                  <a:txBody>
                    <a:bodyPr anchor="t" rtlCol="false"/>
                    <a:lstStyle/>
                    <a:p>
                      <a:pPr algn="ctr">
                        <a:lnSpc>
                          <a:spcPts val="1960"/>
                        </a:lnSpc>
                        <a:defRPr/>
                      </a:pPr>
                      <a:r>
                        <a:rPr lang="en-US" sz="1400" b="true">
                          <a:solidFill>
                            <a:srgbClr val="FFFFFF"/>
                          </a:solidFill>
                          <a:latin typeface="Inter Bold"/>
                          <a:ea typeface="Inter Bold"/>
                          <a:cs typeface="Inter Bold"/>
                          <a:sym typeface="Inter Bold"/>
                        </a:rPr>
                        <a:t>Online</a:t>
                      </a:r>
                      <a:endParaRPr lang="en-US" sz="1100"/>
                    </a:p>
                    <a:p>
                      <a:pPr algn="ctr">
                        <a:lnSpc>
                          <a:spcPts val="1960"/>
                        </a:lnSpc>
                      </a:pPr>
                      <a:r>
                        <a:rPr lang="en-US" sz="1400">
                          <a:solidFill>
                            <a:srgbClr val="FFFFFF"/>
                          </a:solidFill>
                          <a:latin typeface="Inter"/>
                          <a:ea typeface="Inter"/>
                          <a:cs typeface="Inter"/>
                          <a:sym typeface="Inter"/>
                        </a:rPr>
                        <a:t>(On </a:t>
                      </a:r>
                      <a:r>
                        <a:rPr lang="en-US" sz="1400" u="sng">
                          <a:solidFill>
                            <a:srgbClr val="FFFFFF"/>
                          </a:solidFill>
                          <a:latin typeface="Inter"/>
                          <a:ea typeface="Inter"/>
                          <a:cs typeface="Inter"/>
                          <a:sym typeface="Inter"/>
                          <a:hlinkClick r:id="rId11" tooltip="https://vdhm.lakshyaa.co.in"/>
                        </a:rPr>
                        <a:t>https://vdhm.lakshyaa.co.in</a:t>
                      </a:r>
                      <a:r>
                        <a:rPr lang="en-US" sz="1400">
                          <a:solidFill>
                            <a:srgbClr val="FFFFFF"/>
                          </a:solidFill>
                          <a:latin typeface="Inter"/>
                          <a:ea typeface="Inter"/>
                          <a:cs typeface="Inter"/>
                          <a:sym typeface="Inter"/>
                        </a:rPr>
                        <a:t>)</a:t>
                      </a:r>
                    </a:p>
                  </a:txBody>
                  <a:tcPr marL="114300" marR="114300" marT="114300" marB="114300"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solidFill>
                      <a:srgbClr val="949292"/>
                    </a:solidFill>
                  </a:tcPr>
                </a:tc>
                <a:tc>
                  <a:txBody>
                    <a:bodyPr anchor="t" rtlCol="false"/>
                    <a:lstStyle/>
                    <a:p>
                      <a:pPr algn="ctr">
                        <a:lnSpc>
                          <a:spcPts val="1960"/>
                        </a:lnSpc>
                        <a:defRPr/>
                      </a:pPr>
                      <a:r>
                        <a:rPr lang="en-US" sz="1400" b="true">
                          <a:solidFill>
                            <a:srgbClr val="FFFFFF"/>
                          </a:solidFill>
                          <a:latin typeface="Inter Bold"/>
                          <a:ea typeface="Inter Bold"/>
                          <a:cs typeface="Inter Bold"/>
                          <a:sym typeface="Inter Bold"/>
                        </a:rPr>
                        <a:t>Offline</a:t>
                      </a:r>
                      <a:endParaRPr lang="en-US" sz="1100"/>
                    </a:p>
                    <a:p>
                      <a:pPr algn="ctr">
                        <a:lnSpc>
                          <a:spcPts val="1960"/>
                        </a:lnSpc>
                      </a:pPr>
                      <a:r>
                        <a:rPr lang="en-US" sz="1400">
                          <a:solidFill>
                            <a:srgbClr val="FFFFFF"/>
                          </a:solidFill>
                          <a:latin typeface="Inter"/>
                          <a:ea typeface="Inter"/>
                          <a:cs typeface="Inter"/>
                          <a:sym typeface="Inter"/>
                        </a:rPr>
                        <a:t>(Social Stars have the option to raise funds through offline means.)</a:t>
                      </a:r>
                    </a:p>
                  </a:txBody>
                  <a:tcPr marL="114300" marR="114300" marT="114300" marB="114300"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solidFill>
                      <a:srgbClr val="949292"/>
                    </a:solidFill>
                  </a:tcPr>
                </a:tc>
              </a:tr>
              <a:tr h="1733976">
                <a:tc>
                  <a:txBody>
                    <a:bodyPr anchor="t" rtlCol="false"/>
                    <a:lstStyle/>
                    <a:p>
                      <a:pPr algn="ctr">
                        <a:lnSpc>
                          <a:spcPts val="1960"/>
                        </a:lnSpc>
                        <a:defRPr/>
                      </a:pPr>
                      <a:endParaRPr lang="en-US" sz="1100"/>
                    </a:p>
                  </a:txBody>
                  <a:tcPr marL="114300" marR="114300" marT="114300" marB="114300"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l">
                        <a:lnSpc>
                          <a:spcPts val="1960"/>
                        </a:lnSpc>
                        <a:defRPr/>
                      </a:pPr>
                      <a:endParaRPr lang="en-US" sz="1100"/>
                    </a:p>
                  </a:txBody>
                  <a:tcPr marL="114300" marR="114300" marT="114300" marB="114300"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solidFill>
                      <a:srgbClr val="949292"/>
                    </a:solidFill>
                  </a:tcPr>
                </a:tc>
              </a:tr>
              <a:tr h="2569272">
                <a:tc>
                  <a:txBody>
                    <a:bodyPr anchor="t" rtlCol="false"/>
                    <a:lstStyle/>
                    <a:p>
                      <a:pPr algn="ctr">
                        <a:lnSpc>
                          <a:spcPts val="1960"/>
                        </a:lnSpc>
                        <a:defRPr/>
                      </a:pPr>
                      <a:endParaRPr lang="en-US" sz="1100"/>
                    </a:p>
                  </a:txBody>
                  <a:tcPr marL="114300" marR="114300" marT="114300" marB="114300"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tcPr>
                </a:tc>
                <a:tc>
                  <a:txBody>
                    <a:bodyPr anchor="t" rtlCol="false"/>
                    <a:lstStyle/>
                    <a:p>
                      <a:pPr algn="ctr">
                        <a:lnSpc>
                          <a:spcPts val="1960"/>
                        </a:lnSpc>
                        <a:defRPr/>
                      </a:pPr>
                      <a:endParaRPr lang="en-US" sz="1100"/>
                    </a:p>
                  </a:txBody>
                  <a:tcPr marL="114300" marR="114300" marT="114300" marB="114300" anchor="ctr">
                    <a:lnL cmpd="sng" algn="ctr" cap="flat" w="19050">
                      <a:solidFill>
                        <a:srgbClr val="FFFFFF"/>
                      </a:solidFill>
                      <a:prstDash val="solid"/>
                      <a:round/>
                      <a:headEnd type="none" w="med" len="med"/>
                      <a:tailEnd type="none" w="med" len="med"/>
                    </a:lnL>
                    <a:lnR cmpd="sng" algn="ctr" cap="flat" w="19050">
                      <a:solidFill>
                        <a:srgbClr val="FFFFFF"/>
                      </a:solidFill>
                      <a:prstDash val="solid"/>
                      <a:round/>
                      <a:headEnd type="none" w="med" len="med"/>
                      <a:tailEnd type="none" w="med" len="med"/>
                    </a:lnR>
                    <a:lnT cmpd="sng" algn="ctr" cap="flat" w="19050">
                      <a:solidFill>
                        <a:srgbClr val="FFFFFF"/>
                      </a:solidFill>
                      <a:prstDash val="solid"/>
                      <a:round/>
                      <a:headEnd type="none" w="med" len="med"/>
                      <a:tailEnd type="none" w="med" len="med"/>
                    </a:lnT>
                    <a:lnB cmpd="sng" algn="ctr" cap="flat" w="19050">
                      <a:solidFill>
                        <a:srgbClr val="FFFFFF"/>
                      </a:solidFill>
                      <a:prstDash val="solid"/>
                      <a:round/>
                      <a:headEnd type="none" w="med" len="med"/>
                      <a:tailEnd type="none" w="med" len="med"/>
                    </a:lnB>
                    <a:solidFill>
                      <a:srgbClr val="949292"/>
                    </a:solidFill>
                  </a:tcPr>
                </a:tc>
              </a:tr>
            </a:tbl>
          </a:graphicData>
        </a:graphic>
      </p:graphicFrame>
      <p:sp>
        <p:nvSpPr>
          <p:cNvPr name="TextBox 26" id="26"/>
          <p:cNvSpPr txBox="true"/>
          <p:nvPr/>
        </p:nvSpPr>
        <p:spPr>
          <a:xfrm rot="0">
            <a:off x="13198976" y="2433924"/>
            <a:ext cx="2951113" cy="339725"/>
          </a:xfrm>
          <a:prstGeom prst="rect">
            <a:avLst/>
          </a:prstGeom>
        </p:spPr>
        <p:txBody>
          <a:bodyPr anchor="t" rtlCol="false" tIns="0" lIns="0" bIns="0" rIns="0">
            <a:spAutoFit/>
          </a:bodyPr>
          <a:lstStyle/>
          <a:p>
            <a:pPr algn="ctr">
              <a:lnSpc>
                <a:spcPts val="2799"/>
              </a:lnSpc>
              <a:spcBef>
                <a:spcPct val="0"/>
              </a:spcBef>
            </a:pPr>
            <a:r>
              <a:rPr lang="en-US" b="true" sz="1999">
                <a:solidFill>
                  <a:srgbClr val="000000"/>
                </a:solidFill>
                <a:latin typeface="Inter Bold"/>
                <a:ea typeface="Inter Bold"/>
                <a:cs typeface="Inter Bold"/>
                <a:sym typeface="Inter Bold"/>
              </a:rPr>
              <a:t>Modes of Raising Funds</a:t>
            </a:r>
          </a:p>
        </p:txBody>
      </p:sp>
      <p:sp>
        <p:nvSpPr>
          <p:cNvPr name="Freeform 27" id="27"/>
          <p:cNvSpPr/>
          <p:nvPr/>
        </p:nvSpPr>
        <p:spPr>
          <a:xfrm flipH="false" flipV="false" rot="0">
            <a:off x="13946877" y="4478741"/>
            <a:ext cx="243443" cy="186234"/>
          </a:xfrm>
          <a:custGeom>
            <a:avLst/>
            <a:gdLst/>
            <a:ahLst/>
            <a:cxnLst/>
            <a:rect r="r" b="b" t="t" l="l"/>
            <a:pathLst>
              <a:path h="186234" w="243443">
                <a:moveTo>
                  <a:pt x="0" y="0"/>
                </a:moveTo>
                <a:lnTo>
                  <a:pt x="243443" y="0"/>
                </a:lnTo>
                <a:lnTo>
                  <a:pt x="243443" y="186233"/>
                </a:lnTo>
                <a:lnTo>
                  <a:pt x="0" y="186233"/>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8" id="28"/>
          <p:cNvSpPr/>
          <p:nvPr/>
        </p:nvSpPr>
        <p:spPr>
          <a:xfrm flipH="false" flipV="false" rot="0">
            <a:off x="13946877" y="6304957"/>
            <a:ext cx="243443" cy="186234"/>
          </a:xfrm>
          <a:custGeom>
            <a:avLst/>
            <a:gdLst/>
            <a:ahLst/>
            <a:cxnLst/>
            <a:rect r="r" b="b" t="t" l="l"/>
            <a:pathLst>
              <a:path h="186234" w="243443">
                <a:moveTo>
                  <a:pt x="0" y="0"/>
                </a:moveTo>
                <a:lnTo>
                  <a:pt x="243443" y="0"/>
                </a:lnTo>
                <a:lnTo>
                  <a:pt x="243443" y="186234"/>
                </a:lnTo>
                <a:lnTo>
                  <a:pt x="0" y="186234"/>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29" id="29"/>
          <p:cNvSpPr txBox="true"/>
          <p:nvPr/>
        </p:nvSpPr>
        <p:spPr>
          <a:xfrm rot="0">
            <a:off x="15133174" y="3398704"/>
            <a:ext cx="3084785" cy="240665"/>
          </a:xfrm>
          <a:prstGeom prst="rect">
            <a:avLst/>
          </a:prstGeom>
        </p:spPr>
        <p:txBody>
          <a:bodyPr anchor="t" rtlCol="false" tIns="0" lIns="0" bIns="0" rIns="0">
            <a:spAutoFit/>
          </a:bodyPr>
          <a:lstStyle/>
          <a:p>
            <a:pPr algn="l">
              <a:lnSpc>
                <a:spcPts val="1960"/>
              </a:lnSpc>
              <a:spcBef>
                <a:spcPct val="0"/>
              </a:spcBef>
            </a:pPr>
          </a:p>
        </p:txBody>
      </p:sp>
      <p:sp>
        <p:nvSpPr>
          <p:cNvPr name="TextBox 30" id="30"/>
          <p:cNvSpPr txBox="true"/>
          <p:nvPr/>
        </p:nvSpPr>
        <p:spPr>
          <a:xfrm rot="0">
            <a:off x="14271711" y="6276382"/>
            <a:ext cx="2762870" cy="2221865"/>
          </a:xfrm>
          <a:prstGeom prst="rect">
            <a:avLst/>
          </a:prstGeom>
        </p:spPr>
        <p:txBody>
          <a:bodyPr anchor="t" rtlCol="false" tIns="0" lIns="0" bIns="0" rIns="0">
            <a:spAutoFit/>
          </a:bodyPr>
          <a:lstStyle/>
          <a:p>
            <a:pPr algn="just">
              <a:lnSpc>
                <a:spcPts val="1960"/>
              </a:lnSpc>
              <a:spcBef>
                <a:spcPct val="0"/>
              </a:spcBef>
            </a:pPr>
            <a:r>
              <a:rPr lang="en-US" sz="1400">
                <a:solidFill>
                  <a:srgbClr val="FFFFFF"/>
                </a:solidFill>
                <a:latin typeface="Inter"/>
                <a:ea typeface="Inter"/>
                <a:cs typeface="Inter"/>
                <a:sym typeface="Inter"/>
              </a:rPr>
              <a:t>Lakshyaa will update the offline donation amount on the fundraiser’s page once the cheque / DD has been confirmed to be realised in NGOs bank account and the NGO has transferred the service charge of 4.75% for offline donation tractions to Lakshyaa. </a:t>
            </a:r>
          </a:p>
        </p:txBody>
      </p:sp>
      <p:grpSp>
        <p:nvGrpSpPr>
          <p:cNvPr name="Group 31" id="31"/>
          <p:cNvGrpSpPr/>
          <p:nvPr/>
        </p:nvGrpSpPr>
        <p:grpSpPr>
          <a:xfrm rot="0">
            <a:off x="12185542" y="8883048"/>
            <a:ext cx="4977980" cy="750503"/>
            <a:chOff x="0" y="0"/>
            <a:chExt cx="6637307" cy="1000671"/>
          </a:xfrm>
        </p:grpSpPr>
        <p:grpSp>
          <p:nvGrpSpPr>
            <p:cNvPr name="Group 32" id="32"/>
            <p:cNvGrpSpPr/>
            <p:nvPr/>
          </p:nvGrpSpPr>
          <p:grpSpPr>
            <a:xfrm rot="0">
              <a:off x="0" y="0"/>
              <a:ext cx="6637307" cy="1000671"/>
              <a:chOff x="0" y="0"/>
              <a:chExt cx="1783996" cy="268963"/>
            </a:xfrm>
          </p:grpSpPr>
          <p:sp>
            <p:nvSpPr>
              <p:cNvPr name="Freeform 33" id="33"/>
              <p:cNvSpPr/>
              <p:nvPr/>
            </p:nvSpPr>
            <p:spPr>
              <a:xfrm flipH="false" flipV="false" rot="0">
                <a:off x="0" y="0"/>
                <a:ext cx="1783996" cy="268963"/>
              </a:xfrm>
              <a:custGeom>
                <a:avLst/>
                <a:gdLst/>
                <a:ahLst/>
                <a:cxnLst/>
                <a:rect r="r" b="b" t="t" l="l"/>
                <a:pathLst>
                  <a:path h="268963" w="1783996">
                    <a:moveTo>
                      <a:pt x="57544" y="0"/>
                    </a:moveTo>
                    <a:lnTo>
                      <a:pt x="1726452" y="0"/>
                    </a:lnTo>
                    <a:cubicBezTo>
                      <a:pt x="1741714" y="0"/>
                      <a:pt x="1756350" y="6063"/>
                      <a:pt x="1767142" y="16854"/>
                    </a:cubicBezTo>
                    <a:cubicBezTo>
                      <a:pt x="1777933" y="27646"/>
                      <a:pt x="1783996" y="42282"/>
                      <a:pt x="1783996" y="57544"/>
                    </a:cubicBezTo>
                    <a:lnTo>
                      <a:pt x="1783996" y="211420"/>
                    </a:lnTo>
                    <a:cubicBezTo>
                      <a:pt x="1783996" y="226681"/>
                      <a:pt x="1777933" y="241318"/>
                      <a:pt x="1767142" y="252109"/>
                    </a:cubicBezTo>
                    <a:cubicBezTo>
                      <a:pt x="1756350" y="262901"/>
                      <a:pt x="1741714" y="268963"/>
                      <a:pt x="1726452" y="268963"/>
                    </a:cubicBezTo>
                    <a:lnTo>
                      <a:pt x="57544" y="268963"/>
                    </a:lnTo>
                    <a:cubicBezTo>
                      <a:pt x="42282" y="268963"/>
                      <a:pt x="27646" y="262901"/>
                      <a:pt x="16854" y="252109"/>
                    </a:cubicBezTo>
                    <a:cubicBezTo>
                      <a:pt x="6063" y="241318"/>
                      <a:pt x="0" y="226681"/>
                      <a:pt x="0" y="211420"/>
                    </a:cubicBezTo>
                    <a:lnTo>
                      <a:pt x="0" y="57544"/>
                    </a:lnTo>
                    <a:cubicBezTo>
                      <a:pt x="0" y="42282"/>
                      <a:pt x="6063" y="27646"/>
                      <a:pt x="16854" y="16854"/>
                    </a:cubicBezTo>
                    <a:cubicBezTo>
                      <a:pt x="27646" y="6063"/>
                      <a:pt x="42282" y="0"/>
                      <a:pt x="57544" y="0"/>
                    </a:cubicBezTo>
                    <a:close/>
                  </a:path>
                </a:pathLst>
              </a:custGeom>
              <a:solidFill>
                <a:srgbClr val="000000">
                  <a:alpha val="0"/>
                </a:srgbClr>
              </a:solidFill>
              <a:ln w="9525" cap="rnd">
                <a:gradFill>
                  <a:gsLst>
                    <a:gs pos="0">
                      <a:srgbClr val="FF3131">
                        <a:alpha val="100000"/>
                      </a:srgbClr>
                    </a:gs>
                    <a:gs pos="100000">
                      <a:srgbClr val="FF914D">
                        <a:alpha val="100000"/>
                      </a:srgbClr>
                    </a:gs>
                  </a:gsLst>
                  <a:lin ang="0"/>
                </a:gradFill>
                <a:prstDash val="solid"/>
                <a:round/>
              </a:ln>
            </p:spPr>
          </p:sp>
          <p:sp>
            <p:nvSpPr>
              <p:cNvPr name="TextBox 34" id="34"/>
              <p:cNvSpPr txBox="true"/>
              <p:nvPr/>
            </p:nvSpPr>
            <p:spPr>
              <a:xfrm>
                <a:off x="0" y="-28575"/>
                <a:ext cx="1783996" cy="297538"/>
              </a:xfrm>
              <a:prstGeom prst="rect">
                <a:avLst/>
              </a:prstGeom>
            </p:spPr>
            <p:txBody>
              <a:bodyPr anchor="ctr" rtlCol="false" tIns="50800" lIns="50800" bIns="50800" rIns="50800"/>
              <a:lstStyle/>
              <a:p>
                <a:pPr algn="ctr">
                  <a:lnSpc>
                    <a:spcPts val="1960"/>
                  </a:lnSpc>
                </a:pPr>
              </a:p>
            </p:txBody>
          </p:sp>
        </p:grpSp>
        <p:sp>
          <p:nvSpPr>
            <p:cNvPr name="TextBox 35" id="35"/>
            <p:cNvSpPr txBox="true"/>
            <p:nvPr/>
          </p:nvSpPr>
          <p:spPr>
            <a:xfrm rot="0">
              <a:off x="289614" y="72981"/>
              <a:ext cx="6058079" cy="826135"/>
            </a:xfrm>
            <a:prstGeom prst="rect">
              <a:avLst/>
            </a:prstGeom>
          </p:spPr>
          <p:txBody>
            <a:bodyPr anchor="t" rtlCol="false" tIns="0" lIns="0" bIns="0" rIns="0">
              <a:spAutoFit/>
            </a:bodyPr>
            <a:lstStyle/>
            <a:p>
              <a:pPr algn="ctr">
                <a:lnSpc>
                  <a:spcPts val="1680"/>
                </a:lnSpc>
                <a:spcBef>
                  <a:spcPct val="0"/>
                </a:spcBef>
              </a:pPr>
              <a:r>
                <a:rPr lang="en-US" b="true" sz="1200" i="true">
                  <a:solidFill>
                    <a:srgbClr val="FF3131"/>
                  </a:solidFill>
                  <a:latin typeface="Inter Bold Italics"/>
                  <a:ea typeface="Inter Bold Italics"/>
                  <a:cs typeface="Inter Bold Italics"/>
                  <a:sym typeface="Inter Bold Italics"/>
                </a:rPr>
                <a:t>Important</a:t>
              </a:r>
              <a:r>
                <a:rPr lang="en-US" sz="1200" i="true">
                  <a:solidFill>
                    <a:srgbClr val="FF3131"/>
                  </a:solidFill>
                  <a:latin typeface="Inter Italics"/>
                  <a:ea typeface="Inter Italics"/>
                  <a:cs typeface="Inter Italics"/>
                  <a:sym typeface="Inter Italics"/>
                </a:rPr>
                <a:t>: Unless </a:t>
              </a:r>
              <a:r>
                <a:rPr lang="en-US" sz="1200" i="true">
                  <a:solidFill>
                    <a:srgbClr val="FF3131"/>
                  </a:solidFill>
                  <a:latin typeface="Inter Italics"/>
                  <a:ea typeface="Inter Italics"/>
                  <a:cs typeface="Inter Italics"/>
                  <a:sym typeface="Inter Italics"/>
                </a:rPr>
                <a:t>otherwise specified in this document, all funds raised at the VDHM 2025 must be only through the Event’s Philanthropy Partner – Lakshyaa.</a:t>
              </a:r>
            </a:p>
          </p:txBody>
        </p:sp>
      </p:grpSp>
      <p:sp>
        <p:nvSpPr>
          <p:cNvPr name="TextBox 36" id="36"/>
          <p:cNvSpPr txBox="true"/>
          <p:nvPr/>
        </p:nvSpPr>
        <p:spPr>
          <a:xfrm rot="0">
            <a:off x="14271711" y="4450166"/>
            <a:ext cx="2871927" cy="1595755"/>
          </a:xfrm>
          <a:prstGeom prst="rect">
            <a:avLst/>
          </a:prstGeom>
        </p:spPr>
        <p:txBody>
          <a:bodyPr anchor="t" rtlCol="false" tIns="0" lIns="0" bIns="0" rIns="0">
            <a:spAutoFit/>
          </a:bodyPr>
          <a:lstStyle/>
          <a:p>
            <a:pPr algn="just">
              <a:lnSpc>
                <a:spcPts val="1820"/>
              </a:lnSpc>
              <a:spcBef>
                <a:spcPct val="0"/>
              </a:spcBef>
            </a:pPr>
            <a:r>
              <a:rPr lang="en-US" sz="1300">
                <a:solidFill>
                  <a:srgbClr val="FFFFFF"/>
                </a:solidFill>
                <a:latin typeface="Inter"/>
                <a:ea typeface="Inter"/>
                <a:cs typeface="Inter"/>
                <a:sym typeface="Inter"/>
              </a:rPr>
              <a:t>Enter Cheque/DD/NEFT details (issued in fav</a:t>
            </a:r>
            <a:r>
              <a:rPr lang="en-US" sz="1300">
                <a:solidFill>
                  <a:srgbClr val="FFFFFF"/>
                </a:solidFill>
                <a:latin typeface="Inter"/>
                <a:ea typeface="Inter"/>
                <a:cs typeface="Inter"/>
                <a:sym typeface="Inter"/>
              </a:rPr>
              <a:t>our of NGO of your choice) at the backend in the fundraiser’s page (Fundraiser Dashboard &gt; VDHM Donations &gt; Add Offline Donations &gt; Enter Cheque/DD &gt; donor details)</a:t>
            </a:r>
          </a:p>
        </p:txBody>
      </p:sp>
      <p:sp>
        <p:nvSpPr>
          <p:cNvPr name="AutoShape 37" id="37"/>
          <p:cNvSpPr/>
          <p:nvPr/>
        </p:nvSpPr>
        <p:spPr>
          <a:xfrm flipH="true">
            <a:off x="5117920" y="2442730"/>
            <a:ext cx="0" cy="5332985"/>
          </a:xfrm>
          <a:prstGeom prst="line">
            <a:avLst/>
          </a:prstGeom>
          <a:ln cap="flat" w="38100">
            <a:solidFill>
              <a:srgbClr val="CFCFCF"/>
            </a:solidFill>
            <a:prstDash val="solid"/>
            <a:headEnd type="none" len="sm" w="sm"/>
            <a:tailEnd type="none" len="sm" w="sm"/>
          </a:ln>
        </p:spPr>
      </p:sp>
      <p:sp>
        <p:nvSpPr>
          <p:cNvPr name="AutoShape 38" id="38"/>
          <p:cNvSpPr/>
          <p:nvPr/>
        </p:nvSpPr>
        <p:spPr>
          <a:xfrm flipH="true">
            <a:off x="11834558" y="2442730"/>
            <a:ext cx="0" cy="5332985"/>
          </a:xfrm>
          <a:prstGeom prst="line">
            <a:avLst/>
          </a:prstGeom>
          <a:ln cap="flat" w="38100">
            <a:solidFill>
              <a:srgbClr val="CFCFCF"/>
            </a:solidFill>
            <a:prstDash val="solid"/>
            <a:headEnd type="none" len="sm" w="sm"/>
            <a:tailEnd type="none" len="sm" w="sm"/>
          </a:ln>
        </p:spPr>
      </p:sp>
      <p:sp>
        <p:nvSpPr>
          <p:cNvPr name="TextBox 39" id="39"/>
          <p:cNvSpPr txBox="true"/>
          <p:nvPr/>
        </p:nvSpPr>
        <p:spPr>
          <a:xfrm rot="0">
            <a:off x="1742116" y="2438400"/>
            <a:ext cx="2394630" cy="339725"/>
          </a:xfrm>
          <a:prstGeom prst="rect">
            <a:avLst/>
          </a:prstGeom>
        </p:spPr>
        <p:txBody>
          <a:bodyPr anchor="t" rtlCol="false" tIns="0" lIns="0" bIns="0" rIns="0">
            <a:spAutoFit/>
          </a:bodyPr>
          <a:lstStyle/>
          <a:p>
            <a:pPr algn="ctr">
              <a:lnSpc>
                <a:spcPts val="2799"/>
              </a:lnSpc>
              <a:spcBef>
                <a:spcPct val="0"/>
              </a:spcBef>
            </a:pPr>
            <a:r>
              <a:rPr lang="en-US" b="true" sz="1999">
                <a:solidFill>
                  <a:srgbClr val="000000"/>
                </a:solidFill>
                <a:latin typeface="Inter Bold"/>
                <a:ea typeface="Inter Bold"/>
                <a:cs typeface="Inter Bold"/>
                <a:sym typeface="Inter Bold"/>
              </a:rPr>
              <a:t>Social Stars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true" rot="9903510">
            <a:off x="-2282029" y="273631"/>
            <a:ext cx="3212484" cy="2511249"/>
          </a:xfrm>
          <a:custGeom>
            <a:avLst/>
            <a:gdLst/>
            <a:ahLst/>
            <a:cxnLst/>
            <a:rect r="r" b="b" t="t" l="l"/>
            <a:pathLst>
              <a:path h="2511249" w="3212484">
                <a:moveTo>
                  <a:pt x="0" y="2511250"/>
                </a:moveTo>
                <a:lnTo>
                  <a:pt x="3212485" y="2511250"/>
                </a:lnTo>
                <a:lnTo>
                  <a:pt x="3212485" y="0"/>
                </a:lnTo>
                <a:lnTo>
                  <a:pt x="0" y="0"/>
                </a:lnTo>
                <a:lnTo>
                  <a:pt x="0" y="2511250"/>
                </a:lnTo>
                <a:close/>
              </a:path>
            </a:pathLst>
          </a:custGeom>
          <a:blipFill>
            <a:blip r:embed="rId2">
              <a:extLst>
                <a:ext uri="{96DAC541-7B7A-43D3-8B79-37D633B846F1}">
                  <asvg:svgBlip xmlns:asvg="http://schemas.microsoft.com/office/drawing/2016/SVG/main" r:embed="rId3"/>
                </a:ext>
              </a:extLst>
            </a:blip>
            <a:stretch>
              <a:fillRect l="0" t="-40791" r="-4555" b="0"/>
            </a:stretch>
          </a:blipFill>
        </p:spPr>
      </p:sp>
      <p:sp>
        <p:nvSpPr>
          <p:cNvPr name="TextBox 3" id="3"/>
          <p:cNvSpPr txBox="true"/>
          <p:nvPr/>
        </p:nvSpPr>
        <p:spPr>
          <a:xfrm rot="0">
            <a:off x="1028700" y="990600"/>
            <a:ext cx="3525971" cy="339725"/>
          </a:xfrm>
          <a:prstGeom prst="rect">
            <a:avLst/>
          </a:prstGeom>
        </p:spPr>
        <p:txBody>
          <a:bodyPr anchor="t" rtlCol="false" tIns="0" lIns="0" bIns="0" rIns="0">
            <a:spAutoFit/>
          </a:bodyPr>
          <a:lstStyle/>
          <a:p>
            <a:pPr algn="l">
              <a:lnSpc>
                <a:spcPts val="2799"/>
              </a:lnSpc>
              <a:spcBef>
                <a:spcPct val="0"/>
              </a:spcBef>
            </a:pPr>
            <a:r>
              <a:rPr lang="en-US" b="true" sz="1999">
                <a:solidFill>
                  <a:srgbClr val="000000"/>
                </a:solidFill>
                <a:latin typeface="Inter Bold"/>
                <a:ea typeface="Inter Bold"/>
                <a:cs typeface="Inter Bold"/>
                <a:sym typeface="Inter Bold"/>
              </a:rPr>
              <a:t>Types of Social Stars</a:t>
            </a:r>
          </a:p>
        </p:txBody>
      </p:sp>
      <p:grpSp>
        <p:nvGrpSpPr>
          <p:cNvPr name="Group 4" id="4"/>
          <p:cNvGrpSpPr/>
          <p:nvPr/>
        </p:nvGrpSpPr>
        <p:grpSpPr>
          <a:xfrm rot="0">
            <a:off x="1028700" y="2357238"/>
            <a:ext cx="6887611" cy="5572525"/>
            <a:chOff x="0" y="0"/>
            <a:chExt cx="9183481" cy="7430033"/>
          </a:xfrm>
        </p:grpSpPr>
        <p:grpSp>
          <p:nvGrpSpPr>
            <p:cNvPr name="Group 5" id="5"/>
            <p:cNvGrpSpPr/>
            <p:nvPr/>
          </p:nvGrpSpPr>
          <p:grpSpPr>
            <a:xfrm rot="0">
              <a:off x="0" y="0"/>
              <a:ext cx="9183481" cy="7430033"/>
              <a:chOff x="0" y="0"/>
              <a:chExt cx="1421462" cy="1150055"/>
            </a:xfrm>
          </p:grpSpPr>
          <p:sp>
            <p:nvSpPr>
              <p:cNvPr name="Freeform 6" id="6"/>
              <p:cNvSpPr/>
              <p:nvPr/>
            </p:nvSpPr>
            <p:spPr>
              <a:xfrm flipH="false" flipV="false" rot="0">
                <a:off x="0" y="0"/>
                <a:ext cx="1421462" cy="1150055"/>
              </a:xfrm>
              <a:custGeom>
                <a:avLst/>
                <a:gdLst/>
                <a:ahLst/>
                <a:cxnLst/>
                <a:rect r="r" b="b" t="t" l="l"/>
                <a:pathLst>
                  <a:path h="1150055" w="1421462">
                    <a:moveTo>
                      <a:pt x="68854" y="0"/>
                    </a:moveTo>
                    <a:lnTo>
                      <a:pt x="1352609" y="0"/>
                    </a:lnTo>
                    <a:cubicBezTo>
                      <a:pt x="1390635" y="0"/>
                      <a:pt x="1421462" y="30827"/>
                      <a:pt x="1421462" y="68854"/>
                    </a:cubicBezTo>
                    <a:lnTo>
                      <a:pt x="1421462" y="1081202"/>
                    </a:lnTo>
                    <a:cubicBezTo>
                      <a:pt x="1421462" y="1119228"/>
                      <a:pt x="1390635" y="1150055"/>
                      <a:pt x="1352609" y="1150055"/>
                    </a:cubicBezTo>
                    <a:lnTo>
                      <a:pt x="68854" y="1150055"/>
                    </a:lnTo>
                    <a:cubicBezTo>
                      <a:pt x="50593" y="1150055"/>
                      <a:pt x="33079" y="1142801"/>
                      <a:pt x="20167" y="1129889"/>
                    </a:cubicBezTo>
                    <a:cubicBezTo>
                      <a:pt x="7254" y="1116976"/>
                      <a:pt x="0" y="1099463"/>
                      <a:pt x="0" y="1081202"/>
                    </a:cubicBezTo>
                    <a:lnTo>
                      <a:pt x="0" y="68854"/>
                    </a:lnTo>
                    <a:cubicBezTo>
                      <a:pt x="0" y="30827"/>
                      <a:pt x="30827" y="0"/>
                      <a:pt x="68854" y="0"/>
                    </a:cubicBezTo>
                    <a:close/>
                  </a:path>
                </a:pathLst>
              </a:custGeom>
              <a:solidFill>
                <a:srgbClr val="EFF0F2"/>
              </a:solidFill>
            </p:spPr>
          </p:sp>
          <p:sp>
            <p:nvSpPr>
              <p:cNvPr name="TextBox 7" id="7"/>
              <p:cNvSpPr txBox="true"/>
              <p:nvPr/>
            </p:nvSpPr>
            <p:spPr>
              <a:xfrm>
                <a:off x="0" y="-85725"/>
                <a:ext cx="1421462" cy="1235780"/>
              </a:xfrm>
              <a:prstGeom prst="rect">
                <a:avLst/>
              </a:prstGeom>
            </p:spPr>
            <p:txBody>
              <a:bodyPr anchor="ctr" rtlCol="false" tIns="50800" lIns="50800" bIns="50800" rIns="50800"/>
              <a:lstStyle/>
              <a:p>
                <a:pPr algn="ctr">
                  <a:lnSpc>
                    <a:spcPts val="3360"/>
                  </a:lnSpc>
                </a:pPr>
              </a:p>
            </p:txBody>
          </p:sp>
        </p:grpSp>
        <p:sp>
          <p:nvSpPr>
            <p:cNvPr name="TextBox 8" id="8"/>
            <p:cNvSpPr txBox="true"/>
            <p:nvPr/>
          </p:nvSpPr>
          <p:spPr>
            <a:xfrm rot="0">
              <a:off x="601838" y="757610"/>
              <a:ext cx="7979805" cy="5876713"/>
            </a:xfrm>
            <a:prstGeom prst="rect">
              <a:avLst/>
            </a:prstGeom>
          </p:spPr>
          <p:txBody>
            <a:bodyPr anchor="t" rtlCol="false" tIns="0" lIns="0" bIns="0" rIns="0">
              <a:spAutoFit/>
            </a:bodyPr>
            <a:lstStyle/>
            <a:p>
              <a:pPr algn="just">
                <a:lnSpc>
                  <a:spcPts val="2239"/>
                </a:lnSpc>
                <a:spcBef>
                  <a:spcPct val="0"/>
                </a:spcBef>
              </a:pPr>
              <a:r>
                <a:rPr lang="en-US" sz="1599">
                  <a:solidFill>
                    <a:srgbClr val="000000"/>
                  </a:solidFill>
                  <a:latin typeface="Inter"/>
                  <a:ea typeface="Inter"/>
                  <a:cs typeface="Inter"/>
                  <a:sym typeface="Inter"/>
                </a:rPr>
                <a:t>Young philanthropists play a vital role in shaping a more inclusive, compassionate, and forward-thinking society. With fresh perspectives, innovative ideas, and a deep sense of social responsibility, they are redefining how change is created and sustained. They often combine advocacy, entrepreneurship, and technology to address complex challenge; from climate action to education equity. Their passion not only brings new energy to the philanthropic landscape but also inspires peer engagement, driving a culture of giving among the next generation. </a:t>
              </a:r>
            </a:p>
            <a:p>
              <a:pPr algn="just">
                <a:lnSpc>
                  <a:spcPts val="2239"/>
                </a:lnSpc>
                <a:spcBef>
                  <a:spcPct val="0"/>
                </a:spcBef>
              </a:pPr>
            </a:p>
            <a:p>
              <a:pPr algn="just">
                <a:lnSpc>
                  <a:spcPts val="2239"/>
                </a:lnSpc>
                <a:spcBef>
                  <a:spcPct val="0"/>
                </a:spcBef>
              </a:pPr>
              <a:r>
                <a:rPr lang="en-US" sz="1599">
                  <a:solidFill>
                    <a:srgbClr val="000000"/>
                  </a:solidFill>
                  <a:latin typeface="Inter"/>
                  <a:ea typeface="Inter"/>
                  <a:cs typeface="Inter"/>
                  <a:sym typeface="Inter"/>
                </a:rPr>
                <a:t>An individual fundraiser under the age of 18 years (as of the race date) is </a:t>
              </a:r>
              <a:r>
                <a:rPr lang="en-US" b="true" sz="1599">
                  <a:solidFill>
                    <a:srgbClr val="000000"/>
                  </a:solidFill>
                  <a:latin typeface="Inter Bold"/>
                  <a:ea typeface="Inter Bold"/>
                  <a:cs typeface="Inter Bold"/>
                  <a:sym typeface="Inter Bold"/>
                </a:rPr>
                <a:t>VDHM’s Young Star</a:t>
              </a:r>
              <a:r>
                <a:rPr lang="en-US" sz="1599">
                  <a:solidFill>
                    <a:srgbClr val="000000"/>
                  </a:solidFill>
                  <a:latin typeface="Inter"/>
                  <a:ea typeface="Inter"/>
                  <a:cs typeface="Inter"/>
                  <a:sym typeface="Inter"/>
                </a:rPr>
                <a:t>. Furthermore, when a Young Star fundraises a minimum of ₹75,000 for a chosen NGO (</a:t>
              </a:r>
              <a:r>
                <a:rPr lang="en-US" b="true" sz="1599">
                  <a:solidFill>
                    <a:srgbClr val="000000"/>
                  </a:solidFill>
                  <a:latin typeface="Inter Bold"/>
                  <a:ea typeface="Inter Bold"/>
                  <a:cs typeface="Inter Bold"/>
                  <a:sym typeface="Inter Bold"/>
                </a:rPr>
                <a:t>Eligible Young Stars</a:t>
              </a:r>
              <a:r>
                <a:rPr lang="en-US" sz="1599">
                  <a:solidFill>
                    <a:srgbClr val="000000"/>
                  </a:solidFill>
                  <a:latin typeface="Inter"/>
                  <a:ea typeface="Inter"/>
                  <a:cs typeface="Inter"/>
                  <a:sym typeface="Inter"/>
                </a:rPr>
                <a:t>), such Young Star is eligible for following privileges: </a:t>
              </a:r>
            </a:p>
          </p:txBody>
        </p:sp>
      </p:grpSp>
      <p:sp>
        <p:nvSpPr>
          <p:cNvPr name="TextBox 9" id="9"/>
          <p:cNvSpPr txBox="true"/>
          <p:nvPr/>
        </p:nvSpPr>
        <p:spPr>
          <a:xfrm rot="0">
            <a:off x="1028700" y="1576343"/>
            <a:ext cx="1487567" cy="339725"/>
          </a:xfrm>
          <a:prstGeom prst="rect">
            <a:avLst/>
          </a:prstGeom>
        </p:spPr>
        <p:txBody>
          <a:bodyPr anchor="t" rtlCol="false" tIns="0" lIns="0" bIns="0" rIns="0">
            <a:spAutoFit/>
          </a:bodyPr>
          <a:lstStyle/>
          <a:p>
            <a:pPr algn="l">
              <a:lnSpc>
                <a:spcPts val="2799"/>
              </a:lnSpc>
              <a:spcBef>
                <a:spcPct val="0"/>
              </a:spcBef>
            </a:pPr>
            <a:r>
              <a:rPr lang="en-US" sz="1999" i="true">
                <a:solidFill>
                  <a:srgbClr val="000000"/>
                </a:solidFill>
                <a:latin typeface="Inter Italics"/>
                <a:ea typeface="Inter Italics"/>
                <a:cs typeface="Inter Italics"/>
                <a:sym typeface="Inter Italics"/>
              </a:rPr>
              <a:t>Young Stars</a:t>
            </a:r>
          </a:p>
        </p:txBody>
      </p:sp>
      <p:grpSp>
        <p:nvGrpSpPr>
          <p:cNvPr name="Group 10" id="10"/>
          <p:cNvGrpSpPr/>
          <p:nvPr/>
        </p:nvGrpSpPr>
        <p:grpSpPr>
          <a:xfrm rot="0">
            <a:off x="8568806" y="1529256"/>
            <a:ext cx="8690494" cy="7120448"/>
            <a:chOff x="0" y="0"/>
            <a:chExt cx="2852237" cy="2336945"/>
          </a:xfrm>
        </p:grpSpPr>
        <p:sp>
          <p:nvSpPr>
            <p:cNvPr name="Freeform 11" id="11"/>
            <p:cNvSpPr/>
            <p:nvPr/>
          </p:nvSpPr>
          <p:spPr>
            <a:xfrm flipH="false" flipV="false" rot="0">
              <a:off x="0" y="0"/>
              <a:ext cx="2852237" cy="2336945"/>
            </a:xfrm>
            <a:custGeom>
              <a:avLst/>
              <a:gdLst/>
              <a:ahLst/>
              <a:cxnLst/>
              <a:rect r="r" b="b" t="t" l="l"/>
              <a:pathLst>
                <a:path h="2336945" w="2852237">
                  <a:moveTo>
                    <a:pt x="0" y="0"/>
                  </a:moveTo>
                  <a:lnTo>
                    <a:pt x="2852237" y="0"/>
                  </a:lnTo>
                  <a:lnTo>
                    <a:pt x="2852237" y="2336945"/>
                  </a:lnTo>
                  <a:lnTo>
                    <a:pt x="0" y="2336945"/>
                  </a:lnTo>
                  <a:close/>
                </a:path>
              </a:pathLst>
            </a:custGeom>
            <a:solidFill>
              <a:srgbClr val="EFF0F2"/>
            </a:solidFill>
            <a:ln w="38100" cap="sq">
              <a:solidFill>
                <a:srgbClr val="444444"/>
              </a:solidFill>
              <a:prstDash val="solid"/>
              <a:miter/>
            </a:ln>
          </p:spPr>
        </p:sp>
        <p:sp>
          <p:nvSpPr>
            <p:cNvPr name="TextBox 12" id="12"/>
            <p:cNvSpPr txBox="true"/>
            <p:nvPr/>
          </p:nvSpPr>
          <p:spPr>
            <a:xfrm>
              <a:off x="0" y="-28575"/>
              <a:ext cx="2852237" cy="2365520"/>
            </a:xfrm>
            <a:prstGeom prst="rect">
              <a:avLst/>
            </a:prstGeom>
          </p:spPr>
          <p:txBody>
            <a:bodyPr anchor="ctr" rtlCol="false" tIns="55471" lIns="55471" bIns="55471" rIns="55471"/>
            <a:lstStyle/>
            <a:p>
              <a:pPr algn="ctr">
                <a:lnSpc>
                  <a:spcPts val="1960"/>
                </a:lnSpc>
              </a:pPr>
            </a:p>
          </p:txBody>
        </p:sp>
      </p:grpSp>
      <p:sp>
        <p:nvSpPr>
          <p:cNvPr name="Freeform 13" id="13"/>
          <p:cNvSpPr/>
          <p:nvPr/>
        </p:nvSpPr>
        <p:spPr>
          <a:xfrm flipH="false" flipV="false" rot="0">
            <a:off x="8746806" y="2585815"/>
            <a:ext cx="176265" cy="163445"/>
          </a:xfrm>
          <a:custGeom>
            <a:avLst/>
            <a:gdLst/>
            <a:ahLst/>
            <a:cxnLst/>
            <a:rect r="r" b="b" t="t" l="l"/>
            <a:pathLst>
              <a:path h="163445" w="176265">
                <a:moveTo>
                  <a:pt x="0" y="0"/>
                </a:moveTo>
                <a:lnTo>
                  <a:pt x="176265" y="0"/>
                </a:lnTo>
                <a:lnTo>
                  <a:pt x="176265" y="163445"/>
                </a:lnTo>
                <a:lnTo>
                  <a:pt x="0" y="16344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4" id="14"/>
          <p:cNvSpPr txBox="true"/>
          <p:nvPr/>
        </p:nvSpPr>
        <p:spPr>
          <a:xfrm rot="0">
            <a:off x="9094818" y="1706176"/>
            <a:ext cx="7920124" cy="6759756"/>
          </a:xfrm>
          <a:prstGeom prst="rect">
            <a:avLst/>
          </a:prstGeom>
        </p:spPr>
        <p:txBody>
          <a:bodyPr anchor="t" rtlCol="false" tIns="0" lIns="0" bIns="0" rIns="0">
            <a:spAutoFit/>
          </a:bodyPr>
          <a:lstStyle/>
          <a:p>
            <a:pPr algn="just">
              <a:lnSpc>
                <a:spcPts val="2140"/>
              </a:lnSpc>
            </a:pPr>
            <a:r>
              <a:rPr lang="en-US" sz="1528">
                <a:solidFill>
                  <a:srgbClr val="000000"/>
                </a:solidFill>
                <a:latin typeface="Inter"/>
                <a:ea typeface="Inter"/>
                <a:cs typeface="Inter"/>
                <a:sym typeface="Inter"/>
              </a:rPr>
              <a:t>Non-transf</a:t>
            </a:r>
            <a:r>
              <a:rPr lang="en-US" sz="1528">
                <a:solidFill>
                  <a:srgbClr val="000000"/>
                </a:solidFill>
                <a:latin typeface="Inter"/>
                <a:ea typeface="Inter"/>
                <a:cs typeface="Inter"/>
                <a:sym typeface="Inter"/>
              </a:rPr>
              <a:t>erable </a:t>
            </a:r>
            <a:r>
              <a:rPr lang="en-US" b="true" sz="1528">
                <a:solidFill>
                  <a:srgbClr val="000000"/>
                </a:solidFill>
                <a:latin typeface="Inter Bold"/>
                <a:ea typeface="Inter Bold"/>
                <a:cs typeface="Inter Bold"/>
                <a:sym typeface="Inter Bold"/>
              </a:rPr>
              <a:t>participation* for self and one guardian in the Great Delhi Run</a:t>
            </a:r>
            <a:r>
              <a:rPr lang="en-US" sz="1528">
                <a:solidFill>
                  <a:srgbClr val="000000"/>
                </a:solidFill>
                <a:latin typeface="Inter"/>
                <a:ea typeface="Inter"/>
                <a:cs typeface="Inter"/>
                <a:sym typeface="Inter"/>
              </a:rPr>
              <a:t> (subject to bib availability). Event fees and rules apply.</a:t>
            </a:r>
          </a:p>
          <a:p>
            <a:pPr algn="just">
              <a:lnSpc>
                <a:spcPts val="2140"/>
              </a:lnSpc>
            </a:pPr>
          </a:p>
          <a:p>
            <a:pPr algn="just">
              <a:lnSpc>
                <a:spcPts val="2140"/>
              </a:lnSpc>
            </a:pPr>
            <a:r>
              <a:rPr lang="en-US" sz="1528">
                <a:solidFill>
                  <a:srgbClr val="000000"/>
                </a:solidFill>
                <a:latin typeface="Inter"/>
                <a:ea typeface="Inter"/>
                <a:cs typeface="Inter"/>
                <a:sym typeface="Inter"/>
              </a:rPr>
              <a:t>An official </a:t>
            </a:r>
            <a:r>
              <a:rPr lang="en-US" b="true" sz="1528">
                <a:solidFill>
                  <a:srgbClr val="000000"/>
                </a:solidFill>
                <a:latin typeface="Inter Bold"/>
                <a:ea typeface="Inter Bold"/>
                <a:cs typeface="Inter Bold"/>
                <a:sym typeface="Inter Bold"/>
              </a:rPr>
              <a:t>commendation certificate</a:t>
            </a:r>
            <a:r>
              <a:rPr lang="en-US" sz="1528">
                <a:solidFill>
                  <a:srgbClr val="000000"/>
                </a:solidFill>
                <a:latin typeface="Inter"/>
                <a:ea typeface="Inter"/>
                <a:cs typeface="Inter"/>
                <a:sym typeface="Inter"/>
              </a:rPr>
              <a:t> from Procam International and Lakshyaa recognising the efforts of the Young Star. </a:t>
            </a:r>
          </a:p>
          <a:p>
            <a:pPr algn="just">
              <a:lnSpc>
                <a:spcPts val="2140"/>
              </a:lnSpc>
            </a:pPr>
          </a:p>
          <a:p>
            <a:pPr algn="just">
              <a:lnSpc>
                <a:spcPts val="2140"/>
              </a:lnSpc>
            </a:pPr>
            <a:r>
              <a:rPr lang="en-US" sz="1528">
                <a:solidFill>
                  <a:srgbClr val="000000"/>
                </a:solidFill>
                <a:latin typeface="Inter"/>
                <a:ea typeface="Inter"/>
                <a:cs typeface="Inter"/>
                <a:sym typeface="Inter"/>
              </a:rPr>
              <a:t>The </a:t>
            </a:r>
            <a:r>
              <a:rPr lang="en-US" b="true" sz="1528">
                <a:solidFill>
                  <a:srgbClr val="000000"/>
                </a:solidFill>
                <a:latin typeface="Inter Bold"/>
                <a:ea typeface="Inter Bold"/>
                <a:cs typeface="Inter Bold"/>
                <a:sym typeface="Inter Bold"/>
              </a:rPr>
              <a:t>top 10 recognized</a:t>
            </a:r>
            <a:r>
              <a:rPr lang="en-US" sz="1528">
                <a:solidFill>
                  <a:srgbClr val="000000"/>
                </a:solidFill>
                <a:latin typeface="Inter"/>
                <a:ea typeface="Inter"/>
                <a:cs typeface="Inter"/>
                <a:sym typeface="Inter"/>
              </a:rPr>
              <a:t> on Linkedin and Instagram by Lakshyaa and VDHM.</a:t>
            </a:r>
          </a:p>
          <a:p>
            <a:pPr algn="just">
              <a:lnSpc>
                <a:spcPts val="2140"/>
              </a:lnSpc>
            </a:pPr>
          </a:p>
          <a:p>
            <a:pPr algn="just">
              <a:lnSpc>
                <a:spcPts val="2140"/>
              </a:lnSpc>
            </a:pPr>
            <a:r>
              <a:rPr lang="en-US" sz="1528">
                <a:solidFill>
                  <a:srgbClr val="000000"/>
                </a:solidFill>
                <a:latin typeface="Inter"/>
                <a:ea typeface="Inter"/>
                <a:cs typeface="Inter"/>
                <a:sym typeface="Inter"/>
              </a:rPr>
              <a:t>Top 5 Eligible Young Stars (raising the minimum threshhold by 26</a:t>
            </a:r>
            <a:r>
              <a:rPr lang="en-US" sz="1528">
                <a:solidFill>
                  <a:srgbClr val="000000"/>
                </a:solidFill>
                <a:latin typeface="Inter"/>
                <a:ea typeface="Inter"/>
                <a:cs typeface="Inter"/>
                <a:sym typeface="Inter"/>
              </a:rPr>
              <a:t>th</a:t>
            </a:r>
            <a:r>
              <a:rPr lang="en-US" sz="1528">
                <a:solidFill>
                  <a:srgbClr val="000000"/>
                </a:solidFill>
                <a:latin typeface="Inter"/>
                <a:ea typeface="Inter"/>
                <a:cs typeface="Inter"/>
                <a:sym typeface="Inter"/>
              </a:rPr>
              <a:t> September 2025), will be featured on </a:t>
            </a:r>
            <a:r>
              <a:rPr lang="en-US" b="true" sz="1528">
                <a:solidFill>
                  <a:srgbClr val="000000"/>
                </a:solidFill>
                <a:latin typeface="Inter Bold"/>
                <a:ea typeface="Inter Bold"/>
                <a:cs typeface="Inter Bold"/>
                <a:sym typeface="Inter Bold"/>
              </a:rPr>
              <a:t>Wall of Stars</a:t>
            </a:r>
            <a:r>
              <a:rPr lang="en-US" sz="1528">
                <a:solidFill>
                  <a:srgbClr val="000000"/>
                </a:solidFill>
                <a:latin typeface="Inter"/>
                <a:ea typeface="Inter"/>
                <a:cs typeface="Inter"/>
                <a:sym typeface="Inter"/>
              </a:rPr>
              <a:t> in the Expo and Media Center. </a:t>
            </a:r>
          </a:p>
          <a:p>
            <a:pPr algn="just">
              <a:lnSpc>
                <a:spcPts val="2140"/>
              </a:lnSpc>
            </a:pPr>
          </a:p>
          <a:p>
            <a:pPr algn="just">
              <a:lnSpc>
                <a:spcPts val="2140"/>
              </a:lnSpc>
            </a:pPr>
            <a:r>
              <a:rPr lang="en-US" sz="1528">
                <a:solidFill>
                  <a:srgbClr val="000000"/>
                </a:solidFill>
                <a:latin typeface="Inter"/>
                <a:ea typeface="Inter"/>
                <a:cs typeface="Inter"/>
                <a:sym typeface="Inter"/>
              </a:rPr>
              <a:t>The top 5 Eligible Young Stars (raising the minimum threshold by 26</a:t>
            </a:r>
            <a:r>
              <a:rPr lang="en-US" sz="1528">
                <a:solidFill>
                  <a:srgbClr val="000000"/>
                </a:solidFill>
                <a:latin typeface="Inter"/>
                <a:ea typeface="Inter"/>
                <a:cs typeface="Inter"/>
                <a:sym typeface="Inter"/>
              </a:rPr>
              <a:t>th</a:t>
            </a:r>
            <a:r>
              <a:rPr lang="en-US" sz="1528">
                <a:solidFill>
                  <a:srgbClr val="000000"/>
                </a:solidFill>
                <a:latin typeface="Inter"/>
                <a:ea typeface="Inter"/>
                <a:cs typeface="Inter"/>
                <a:sym typeface="Inter"/>
              </a:rPr>
              <a:t> September 2025), will be invited to attend the </a:t>
            </a:r>
            <a:r>
              <a:rPr lang="en-US" b="true" sz="1528">
                <a:solidFill>
                  <a:srgbClr val="000000"/>
                </a:solidFill>
                <a:latin typeface="Inter Bold"/>
                <a:ea typeface="Inter Bold"/>
                <a:cs typeface="Inter Bold"/>
                <a:sym typeface="Inter Bold"/>
              </a:rPr>
              <a:t>Philanthropy Press Meet</a:t>
            </a:r>
            <a:r>
              <a:rPr lang="en-US" sz="1528">
                <a:solidFill>
                  <a:srgbClr val="000000"/>
                </a:solidFill>
                <a:latin typeface="Inter"/>
                <a:ea typeface="Inter"/>
                <a:cs typeface="Inter"/>
                <a:sym typeface="Inter"/>
              </a:rPr>
              <a:t> during race week.</a:t>
            </a:r>
          </a:p>
          <a:p>
            <a:pPr algn="just">
              <a:lnSpc>
                <a:spcPts val="2140"/>
              </a:lnSpc>
            </a:pPr>
          </a:p>
          <a:p>
            <a:pPr algn="just">
              <a:lnSpc>
                <a:spcPts val="2140"/>
              </a:lnSpc>
            </a:pPr>
            <a:r>
              <a:rPr lang="en-US" sz="1528">
                <a:solidFill>
                  <a:srgbClr val="000000"/>
                </a:solidFill>
                <a:latin typeface="Inter"/>
                <a:ea typeface="Inter"/>
                <a:cs typeface="Inter"/>
                <a:sym typeface="Inter"/>
              </a:rPr>
              <a:t>The top 10 will receive a </a:t>
            </a:r>
            <a:r>
              <a:rPr lang="en-US" b="true" sz="1528">
                <a:solidFill>
                  <a:srgbClr val="000000"/>
                </a:solidFill>
                <a:latin typeface="Inter Bold"/>
                <a:ea typeface="Inter Bold"/>
                <a:cs typeface="Inter Bold"/>
                <a:sym typeface="Inter Bold"/>
              </a:rPr>
              <a:t>signed memento from the International Event Ambassador</a:t>
            </a:r>
            <a:r>
              <a:rPr lang="en-US" sz="1528">
                <a:solidFill>
                  <a:srgbClr val="000000"/>
                </a:solidFill>
                <a:latin typeface="Inter"/>
                <a:ea typeface="Inter"/>
                <a:cs typeface="Inter"/>
                <a:sym typeface="Inter"/>
              </a:rPr>
              <a:t>.</a:t>
            </a:r>
          </a:p>
          <a:p>
            <a:pPr algn="just">
              <a:lnSpc>
                <a:spcPts val="2140"/>
              </a:lnSpc>
            </a:pPr>
          </a:p>
          <a:p>
            <a:pPr algn="just">
              <a:lnSpc>
                <a:spcPts val="2140"/>
              </a:lnSpc>
            </a:pPr>
            <a:r>
              <a:rPr lang="en-US" sz="1528">
                <a:solidFill>
                  <a:srgbClr val="000000"/>
                </a:solidFill>
                <a:latin typeface="Inter"/>
                <a:ea typeface="Inter"/>
                <a:cs typeface="Inter"/>
                <a:sym typeface="Inter"/>
              </a:rPr>
              <a:t>Top 5 Young Stars invited to the </a:t>
            </a:r>
            <a:r>
              <a:rPr lang="en-US" b="true" sz="1528">
                <a:solidFill>
                  <a:srgbClr val="000000"/>
                </a:solidFill>
                <a:latin typeface="Inter Bold"/>
                <a:ea typeface="Inter Bold"/>
                <a:cs typeface="Inter Bold"/>
                <a:sym typeface="Inter Bold"/>
              </a:rPr>
              <a:t>Philanthropy Awards</a:t>
            </a:r>
            <a:r>
              <a:rPr lang="en-US" sz="1528">
                <a:solidFill>
                  <a:srgbClr val="000000"/>
                </a:solidFill>
                <a:latin typeface="Inter"/>
                <a:ea typeface="Inter"/>
                <a:cs typeface="Inter"/>
                <a:sym typeface="Inter"/>
              </a:rPr>
              <a:t> post-event.</a:t>
            </a:r>
          </a:p>
          <a:p>
            <a:pPr algn="just">
              <a:lnSpc>
                <a:spcPts val="2140"/>
              </a:lnSpc>
            </a:pPr>
          </a:p>
          <a:p>
            <a:pPr algn="just">
              <a:lnSpc>
                <a:spcPts val="2140"/>
              </a:lnSpc>
            </a:pPr>
            <a:r>
              <a:rPr lang="en-US" sz="1528">
                <a:solidFill>
                  <a:srgbClr val="000000"/>
                </a:solidFill>
                <a:latin typeface="Inter"/>
                <a:ea typeface="Inter"/>
                <a:cs typeface="Inter"/>
                <a:sym typeface="Inter"/>
              </a:rPr>
              <a:t>Other privileges depend on the fundraiser level achieved (see below).</a:t>
            </a:r>
          </a:p>
          <a:p>
            <a:pPr algn="just">
              <a:lnSpc>
                <a:spcPts val="2140"/>
              </a:lnSpc>
            </a:pPr>
          </a:p>
          <a:p>
            <a:pPr algn="just">
              <a:lnSpc>
                <a:spcPts val="2140"/>
              </a:lnSpc>
            </a:pPr>
            <a:r>
              <a:rPr lang="en-US" sz="1528">
                <a:solidFill>
                  <a:srgbClr val="000000"/>
                </a:solidFill>
                <a:latin typeface="Inter"/>
                <a:ea typeface="Inter"/>
                <a:cs typeface="Inter"/>
                <a:sym typeface="Inter"/>
              </a:rPr>
              <a:t>Eligible Young Stars who achieve the Change Initiator level or higher will receive an additional pass to attend the </a:t>
            </a:r>
            <a:r>
              <a:rPr lang="en-US" b="true" sz="1528">
                <a:solidFill>
                  <a:srgbClr val="000000"/>
                </a:solidFill>
                <a:latin typeface="Inter Bold"/>
                <a:ea typeface="Inter Bold"/>
                <a:cs typeface="Inter Bold"/>
                <a:sym typeface="Inter Bold"/>
              </a:rPr>
              <a:t>Philanthropy Awards</a:t>
            </a:r>
            <a:r>
              <a:rPr lang="en-US" sz="1528">
                <a:solidFill>
                  <a:srgbClr val="000000"/>
                </a:solidFill>
                <a:latin typeface="Inter"/>
                <a:ea typeface="Inter"/>
                <a:cs typeface="Inter"/>
                <a:sym typeface="Inter"/>
              </a:rPr>
              <a:t> post-event.</a:t>
            </a:r>
          </a:p>
          <a:p>
            <a:pPr algn="just">
              <a:lnSpc>
                <a:spcPts val="2140"/>
              </a:lnSpc>
            </a:pPr>
          </a:p>
          <a:p>
            <a:pPr algn="just">
              <a:lnSpc>
                <a:spcPts val="2140"/>
              </a:lnSpc>
            </a:pPr>
            <a:r>
              <a:rPr lang="en-US" b="true" sz="1528">
                <a:solidFill>
                  <a:srgbClr val="000000"/>
                </a:solidFill>
                <a:latin typeface="Inter Bold"/>
                <a:ea typeface="Inter Bold"/>
                <a:cs typeface="Inter Bold"/>
                <a:sym typeface="Inter Bold"/>
              </a:rPr>
              <a:t>Volunteering Opportunities</a:t>
            </a:r>
            <a:r>
              <a:rPr lang="en-US" sz="1528">
                <a:solidFill>
                  <a:srgbClr val="000000"/>
                </a:solidFill>
                <a:latin typeface="Inter"/>
                <a:ea typeface="Inter"/>
                <a:cs typeface="Inter"/>
                <a:sym typeface="Inter"/>
              </a:rPr>
              <a:t> - The top 10 Young Stars will be offered volunteering roles with Lakshyaa or associated NGOs for further real-world exposure.</a:t>
            </a:r>
          </a:p>
        </p:txBody>
      </p:sp>
      <p:sp>
        <p:nvSpPr>
          <p:cNvPr name="Freeform 15" id="15"/>
          <p:cNvSpPr/>
          <p:nvPr/>
        </p:nvSpPr>
        <p:spPr>
          <a:xfrm flipH="false" flipV="false" rot="0">
            <a:off x="8746806" y="3400187"/>
            <a:ext cx="176265" cy="163445"/>
          </a:xfrm>
          <a:custGeom>
            <a:avLst/>
            <a:gdLst/>
            <a:ahLst/>
            <a:cxnLst/>
            <a:rect r="r" b="b" t="t" l="l"/>
            <a:pathLst>
              <a:path h="163445" w="176265">
                <a:moveTo>
                  <a:pt x="0" y="0"/>
                </a:moveTo>
                <a:lnTo>
                  <a:pt x="176265" y="0"/>
                </a:lnTo>
                <a:lnTo>
                  <a:pt x="176265" y="163446"/>
                </a:lnTo>
                <a:lnTo>
                  <a:pt x="0" y="1634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8746806" y="3912727"/>
            <a:ext cx="176265" cy="163445"/>
          </a:xfrm>
          <a:custGeom>
            <a:avLst/>
            <a:gdLst/>
            <a:ahLst/>
            <a:cxnLst/>
            <a:rect r="r" b="b" t="t" l="l"/>
            <a:pathLst>
              <a:path h="163445" w="176265">
                <a:moveTo>
                  <a:pt x="0" y="0"/>
                </a:moveTo>
                <a:lnTo>
                  <a:pt x="176265" y="0"/>
                </a:lnTo>
                <a:lnTo>
                  <a:pt x="176265" y="163446"/>
                </a:lnTo>
                <a:lnTo>
                  <a:pt x="0" y="1634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0">
            <a:off x="8746806" y="1796594"/>
            <a:ext cx="176265" cy="163445"/>
          </a:xfrm>
          <a:custGeom>
            <a:avLst/>
            <a:gdLst/>
            <a:ahLst/>
            <a:cxnLst/>
            <a:rect r="r" b="b" t="t" l="l"/>
            <a:pathLst>
              <a:path h="163445" w="176265">
                <a:moveTo>
                  <a:pt x="0" y="0"/>
                </a:moveTo>
                <a:lnTo>
                  <a:pt x="176265" y="0"/>
                </a:lnTo>
                <a:lnTo>
                  <a:pt x="176265" y="163445"/>
                </a:lnTo>
                <a:lnTo>
                  <a:pt x="0" y="16344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false" flipV="false" rot="0">
            <a:off x="8746806" y="4749222"/>
            <a:ext cx="176265" cy="163445"/>
          </a:xfrm>
          <a:custGeom>
            <a:avLst/>
            <a:gdLst/>
            <a:ahLst/>
            <a:cxnLst/>
            <a:rect r="r" b="b" t="t" l="l"/>
            <a:pathLst>
              <a:path h="163445" w="176265">
                <a:moveTo>
                  <a:pt x="0" y="0"/>
                </a:moveTo>
                <a:lnTo>
                  <a:pt x="176265" y="0"/>
                </a:lnTo>
                <a:lnTo>
                  <a:pt x="176265" y="163445"/>
                </a:lnTo>
                <a:lnTo>
                  <a:pt x="0" y="16344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0">
            <a:off x="8746806" y="6101715"/>
            <a:ext cx="176265" cy="163445"/>
          </a:xfrm>
          <a:custGeom>
            <a:avLst/>
            <a:gdLst/>
            <a:ahLst/>
            <a:cxnLst/>
            <a:rect r="r" b="b" t="t" l="l"/>
            <a:pathLst>
              <a:path h="163445" w="176265">
                <a:moveTo>
                  <a:pt x="0" y="0"/>
                </a:moveTo>
                <a:lnTo>
                  <a:pt x="176265" y="0"/>
                </a:lnTo>
                <a:lnTo>
                  <a:pt x="176265" y="163445"/>
                </a:lnTo>
                <a:lnTo>
                  <a:pt x="0" y="16344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0" id="20"/>
          <p:cNvSpPr/>
          <p:nvPr/>
        </p:nvSpPr>
        <p:spPr>
          <a:xfrm flipH="false" flipV="false" rot="0">
            <a:off x="8746806" y="6625114"/>
            <a:ext cx="176265" cy="163445"/>
          </a:xfrm>
          <a:custGeom>
            <a:avLst/>
            <a:gdLst/>
            <a:ahLst/>
            <a:cxnLst/>
            <a:rect r="r" b="b" t="t" l="l"/>
            <a:pathLst>
              <a:path h="163445" w="176265">
                <a:moveTo>
                  <a:pt x="0" y="0"/>
                </a:moveTo>
                <a:lnTo>
                  <a:pt x="176265" y="0"/>
                </a:lnTo>
                <a:lnTo>
                  <a:pt x="176265" y="163445"/>
                </a:lnTo>
                <a:lnTo>
                  <a:pt x="0" y="16344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1" id="21"/>
          <p:cNvSpPr/>
          <p:nvPr/>
        </p:nvSpPr>
        <p:spPr>
          <a:xfrm flipH="false" flipV="false" rot="0">
            <a:off x="8746806" y="5567915"/>
            <a:ext cx="176265" cy="163445"/>
          </a:xfrm>
          <a:custGeom>
            <a:avLst/>
            <a:gdLst/>
            <a:ahLst/>
            <a:cxnLst/>
            <a:rect r="r" b="b" t="t" l="l"/>
            <a:pathLst>
              <a:path h="163445" w="176265">
                <a:moveTo>
                  <a:pt x="0" y="0"/>
                </a:moveTo>
                <a:lnTo>
                  <a:pt x="176265" y="0"/>
                </a:lnTo>
                <a:lnTo>
                  <a:pt x="176265" y="163445"/>
                </a:lnTo>
                <a:lnTo>
                  <a:pt x="0" y="16344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2" id="22"/>
          <p:cNvSpPr/>
          <p:nvPr/>
        </p:nvSpPr>
        <p:spPr>
          <a:xfrm flipH="false" flipV="false" rot="0">
            <a:off x="8746806" y="7173387"/>
            <a:ext cx="176265" cy="163445"/>
          </a:xfrm>
          <a:custGeom>
            <a:avLst/>
            <a:gdLst/>
            <a:ahLst/>
            <a:cxnLst/>
            <a:rect r="r" b="b" t="t" l="l"/>
            <a:pathLst>
              <a:path h="163445" w="176265">
                <a:moveTo>
                  <a:pt x="0" y="0"/>
                </a:moveTo>
                <a:lnTo>
                  <a:pt x="176265" y="0"/>
                </a:lnTo>
                <a:lnTo>
                  <a:pt x="176265" y="163446"/>
                </a:lnTo>
                <a:lnTo>
                  <a:pt x="0" y="1634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3" id="23"/>
          <p:cNvSpPr/>
          <p:nvPr/>
        </p:nvSpPr>
        <p:spPr>
          <a:xfrm flipH="false" flipV="false" rot="0">
            <a:off x="8746806" y="8002480"/>
            <a:ext cx="176265" cy="163445"/>
          </a:xfrm>
          <a:custGeom>
            <a:avLst/>
            <a:gdLst/>
            <a:ahLst/>
            <a:cxnLst/>
            <a:rect r="r" b="b" t="t" l="l"/>
            <a:pathLst>
              <a:path h="163445" w="176265">
                <a:moveTo>
                  <a:pt x="0" y="0"/>
                </a:moveTo>
                <a:lnTo>
                  <a:pt x="176265" y="0"/>
                </a:lnTo>
                <a:lnTo>
                  <a:pt x="176265" y="163446"/>
                </a:lnTo>
                <a:lnTo>
                  <a:pt x="0" y="1634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4" id="24"/>
          <p:cNvGrpSpPr/>
          <p:nvPr/>
        </p:nvGrpSpPr>
        <p:grpSpPr>
          <a:xfrm rot="0">
            <a:off x="8568806" y="9034178"/>
            <a:ext cx="8690494" cy="224122"/>
            <a:chOff x="0" y="0"/>
            <a:chExt cx="11587325" cy="298829"/>
          </a:xfrm>
        </p:grpSpPr>
        <p:grpSp>
          <p:nvGrpSpPr>
            <p:cNvPr name="Group 25" id="25"/>
            <p:cNvGrpSpPr/>
            <p:nvPr/>
          </p:nvGrpSpPr>
          <p:grpSpPr>
            <a:xfrm rot="0">
              <a:off x="0" y="0"/>
              <a:ext cx="11587325" cy="298829"/>
              <a:chOff x="0" y="0"/>
              <a:chExt cx="3114477" cy="80320"/>
            </a:xfrm>
          </p:grpSpPr>
          <p:sp>
            <p:nvSpPr>
              <p:cNvPr name="Freeform 26" id="26"/>
              <p:cNvSpPr/>
              <p:nvPr/>
            </p:nvSpPr>
            <p:spPr>
              <a:xfrm flipH="false" flipV="false" rot="0">
                <a:off x="0" y="0"/>
                <a:ext cx="3114477" cy="80320"/>
              </a:xfrm>
              <a:custGeom>
                <a:avLst/>
                <a:gdLst/>
                <a:ahLst/>
                <a:cxnLst/>
                <a:rect r="r" b="b" t="t" l="l"/>
                <a:pathLst>
                  <a:path h="80320" w="3114477">
                    <a:moveTo>
                      <a:pt x="32961" y="0"/>
                    </a:moveTo>
                    <a:lnTo>
                      <a:pt x="3081515" y="0"/>
                    </a:lnTo>
                    <a:cubicBezTo>
                      <a:pt x="3090257" y="0"/>
                      <a:pt x="3098641" y="3473"/>
                      <a:pt x="3104823" y="9654"/>
                    </a:cubicBezTo>
                    <a:cubicBezTo>
                      <a:pt x="3111004" y="15836"/>
                      <a:pt x="3114477" y="24220"/>
                      <a:pt x="3114477" y="32961"/>
                    </a:cubicBezTo>
                    <a:lnTo>
                      <a:pt x="3114477" y="47359"/>
                    </a:lnTo>
                    <a:cubicBezTo>
                      <a:pt x="3114477" y="65563"/>
                      <a:pt x="3099720" y="80320"/>
                      <a:pt x="3081515" y="80320"/>
                    </a:cubicBezTo>
                    <a:lnTo>
                      <a:pt x="32961" y="80320"/>
                    </a:lnTo>
                    <a:cubicBezTo>
                      <a:pt x="24220" y="80320"/>
                      <a:pt x="15836" y="76847"/>
                      <a:pt x="9654" y="70666"/>
                    </a:cubicBezTo>
                    <a:cubicBezTo>
                      <a:pt x="3473" y="64484"/>
                      <a:pt x="0" y="56101"/>
                      <a:pt x="0" y="47359"/>
                    </a:cubicBezTo>
                    <a:lnTo>
                      <a:pt x="0" y="32961"/>
                    </a:lnTo>
                    <a:cubicBezTo>
                      <a:pt x="0" y="24220"/>
                      <a:pt x="3473" y="15836"/>
                      <a:pt x="9654" y="9654"/>
                    </a:cubicBezTo>
                    <a:cubicBezTo>
                      <a:pt x="15836" y="3473"/>
                      <a:pt x="24220" y="0"/>
                      <a:pt x="32961" y="0"/>
                    </a:cubicBezTo>
                    <a:close/>
                  </a:path>
                </a:pathLst>
              </a:custGeom>
              <a:solidFill>
                <a:srgbClr val="000000">
                  <a:alpha val="0"/>
                </a:srgbClr>
              </a:solidFill>
              <a:ln w="9525" cap="rnd">
                <a:gradFill>
                  <a:gsLst>
                    <a:gs pos="0">
                      <a:srgbClr val="FF3131">
                        <a:alpha val="100000"/>
                      </a:srgbClr>
                    </a:gs>
                    <a:gs pos="100000">
                      <a:srgbClr val="FF914D">
                        <a:alpha val="100000"/>
                      </a:srgbClr>
                    </a:gs>
                  </a:gsLst>
                  <a:lin ang="0"/>
                </a:gradFill>
                <a:prstDash val="solid"/>
                <a:round/>
              </a:ln>
            </p:spPr>
          </p:sp>
          <p:sp>
            <p:nvSpPr>
              <p:cNvPr name="TextBox 27" id="27"/>
              <p:cNvSpPr txBox="true"/>
              <p:nvPr/>
            </p:nvSpPr>
            <p:spPr>
              <a:xfrm>
                <a:off x="0" y="-57150"/>
                <a:ext cx="3114477" cy="137470"/>
              </a:xfrm>
              <a:prstGeom prst="rect">
                <a:avLst/>
              </a:prstGeom>
            </p:spPr>
            <p:txBody>
              <a:bodyPr anchor="ctr" rtlCol="false" tIns="50800" lIns="50800" bIns="50800" rIns="50800"/>
              <a:lstStyle/>
              <a:p>
                <a:pPr algn="ctr">
                  <a:lnSpc>
                    <a:spcPts val="1960"/>
                  </a:lnSpc>
                </a:pPr>
              </a:p>
            </p:txBody>
          </p:sp>
        </p:grpSp>
        <p:sp>
          <p:nvSpPr>
            <p:cNvPr name="TextBox 28" id="28"/>
            <p:cNvSpPr txBox="true"/>
            <p:nvPr/>
          </p:nvSpPr>
          <p:spPr>
            <a:xfrm rot="0">
              <a:off x="2132322" y="1459"/>
              <a:ext cx="7322681" cy="267335"/>
            </a:xfrm>
            <a:prstGeom prst="rect">
              <a:avLst/>
            </a:prstGeom>
          </p:spPr>
          <p:txBody>
            <a:bodyPr anchor="t" rtlCol="false" tIns="0" lIns="0" bIns="0" rIns="0">
              <a:spAutoFit/>
            </a:bodyPr>
            <a:lstStyle/>
            <a:p>
              <a:pPr algn="l">
                <a:lnSpc>
                  <a:spcPts val="1680"/>
                </a:lnSpc>
                <a:spcBef>
                  <a:spcPct val="0"/>
                </a:spcBef>
              </a:pPr>
              <a:r>
                <a:rPr lang="en-US" sz="1200" i="true">
                  <a:solidFill>
                    <a:srgbClr val="FF3131"/>
                  </a:solidFill>
                  <a:latin typeface="Inter Italics"/>
                  <a:ea typeface="Inter Italics"/>
                  <a:cs typeface="Inter Italics"/>
                  <a:sym typeface="Inter Italics"/>
                </a:rPr>
                <a:t>*where raised at least ₹75,000 no later than 19th September 2025</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DAGt41j5rdA</dc:identifier>
  <dcterms:modified xsi:type="dcterms:W3CDTF">2011-08-01T06:04:30Z</dcterms:modified>
  <cp:revision>1</cp:revision>
  <dc:title>1. Deck for NGOs (Individual Fundraisers)</dc:title>
</cp:coreProperties>
</file>